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89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5D1D"/>
                </a:solidFill>
                <a:latin typeface="P052"/>
                <a:cs typeface="P052"/>
              </a:defRPr>
            </a:lvl1pPr>
          </a:lstStyle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885D1D"/>
                </a:solidFill>
                <a:latin typeface="P052"/>
                <a:cs typeface="P05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5D1D"/>
                </a:solidFill>
                <a:latin typeface="P052"/>
                <a:cs typeface="P052"/>
              </a:defRPr>
            </a:lvl1pPr>
          </a:lstStyle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885D1D"/>
                </a:solidFill>
                <a:latin typeface="P052"/>
                <a:cs typeface="P05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5D1D"/>
                </a:solidFill>
                <a:latin typeface="P052"/>
                <a:cs typeface="P052"/>
              </a:defRPr>
            </a:lvl1pPr>
          </a:lstStyle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885D1D"/>
                </a:solidFill>
                <a:latin typeface="P052"/>
                <a:cs typeface="P05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5D1D"/>
                </a:solidFill>
                <a:latin typeface="P052"/>
                <a:cs typeface="P052"/>
              </a:defRPr>
            </a:lvl1pPr>
          </a:lstStyle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46860" y="2836151"/>
            <a:ext cx="9118092" cy="998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801868" y="3194291"/>
            <a:ext cx="698753" cy="425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839165" y="3235579"/>
            <a:ext cx="636270" cy="363855"/>
          </a:xfrm>
          <a:custGeom>
            <a:avLst/>
            <a:gdLst/>
            <a:ahLst/>
            <a:cxnLst/>
            <a:rect l="l" t="t" r="r" b="b"/>
            <a:pathLst>
              <a:path w="636270" h="363854">
                <a:moveTo>
                  <a:pt x="396407" y="285623"/>
                </a:moveTo>
                <a:lnTo>
                  <a:pt x="402710" y="327703"/>
                </a:lnTo>
                <a:lnTo>
                  <a:pt x="461955" y="359620"/>
                </a:lnTo>
                <a:lnTo>
                  <a:pt x="496864" y="363600"/>
                </a:lnTo>
                <a:lnTo>
                  <a:pt x="520991" y="361787"/>
                </a:lnTo>
                <a:lnTo>
                  <a:pt x="543092" y="356330"/>
                </a:lnTo>
                <a:lnTo>
                  <a:pt x="563194" y="347206"/>
                </a:lnTo>
                <a:lnTo>
                  <a:pt x="581319" y="334391"/>
                </a:lnTo>
                <a:lnTo>
                  <a:pt x="592814" y="322453"/>
                </a:lnTo>
                <a:lnTo>
                  <a:pt x="467781" y="322453"/>
                </a:lnTo>
                <a:lnTo>
                  <a:pt x="447610" y="320145"/>
                </a:lnTo>
                <a:lnTo>
                  <a:pt x="428999" y="313229"/>
                </a:lnTo>
                <a:lnTo>
                  <a:pt x="411922" y="301704"/>
                </a:lnTo>
                <a:lnTo>
                  <a:pt x="396407" y="285623"/>
                </a:lnTo>
                <a:close/>
              </a:path>
              <a:path w="636270" h="363854">
                <a:moveTo>
                  <a:pt x="200192" y="0"/>
                </a:moveTo>
                <a:lnTo>
                  <a:pt x="193842" y="0"/>
                </a:lnTo>
                <a:lnTo>
                  <a:pt x="154340" y="3117"/>
                </a:lnTo>
                <a:lnTo>
                  <a:pt x="85240" y="28021"/>
                </a:lnTo>
                <a:lnTo>
                  <a:pt x="31310" y="76120"/>
                </a:lnTo>
                <a:lnTo>
                  <a:pt x="3410" y="137652"/>
                </a:lnTo>
                <a:lnTo>
                  <a:pt x="0" y="173736"/>
                </a:lnTo>
                <a:lnTo>
                  <a:pt x="3079" y="205563"/>
                </a:lnTo>
                <a:lnTo>
                  <a:pt x="28363" y="262661"/>
                </a:lnTo>
                <a:lnTo>
                  <a:pt x="77346" y="307042"/>
                </a:lnTo>
                <a:lnTo>
                  <a:pt x="140453" y="329989"/>
                </a:lnTo>
                <a:lnTo>
                  <a:pt x="176697" y="332867"/>
                </a:lnTo>
                <a:lnTo>
                  <a:pt x="200843" y="331414"/>
                </a:lnTo>
                <a:lnTo>
                  <a:pt x="226037" y="327056"/>
                </a:lnTo>
                <a:lnTo>
                  <a:pt x="252278" y="319793"/>
                </a:lnTo>
                <a:lnTo>
                  <a:pt x="279567" y="309625"/>
                </a:lnTo>
                <a:lnTo>
                  <a:pt x="295913" y="302006"/>
                </a:lnTo>
                <a:lnTo>
                  <a:pt x="210606" y="302006"/>
                </a:lnTo>
                <a:lnTo>
                  <a:pt x="180771" y="299388"/>
                </a:lnTo>
                <a:lnTo>
                  <a:pt x="129007" y="278485"/>
                </a:lnTo>
                <a:lnTo>
                  <a:pt x="89099" y="237934"/>
                </a:lnTo>
                <a:lnTo>
                  <a:pt x="68525" y="185356"/>
                </a:lnTo>
                <a:lnTo>
                  <a:pt x="65986" y="154662"/>
                </a:lnTo>
                <a:lnTo>
                  <a:pt x="68172" y="127180"/>
                </a:lnTo>
                <a:lnTo>
                  <a:pt x="85992" y="80075"/>
                </a:lnTo>
                <a:lnTo>
                  <a:pt x="121165" y="44900"/>
                </a:lnTo>
                <a:lnTo>
                  <a:pt x="170453" y="24846"/>
                </a:lnTo>
                <a:lnTo>
                  <a:pt x="200192" y="20700"/>
                </a:lnTo>
                <a:lnTo>
                  <a:pt x="200192" y="0"/>
                </a:lnTo>
                <a:close/>
              </a:path>
              <a:path w="636270" h="363854">
                <a:moveTo>
                  <a:pt x="583317" y="192532"/>
                </a:moveTo>
                <a:lnTo>
                  <a:pt x="485815" y="192532"/>
                </a:lnTo>
                <a:lnTo>
                  <a:pt x="498696" y="193553"/>
                </a:lnTo>
                <a:lnTo>
                  <a:pt x="510469" y="196611"/>
                </a:lnTo>
                <a:lnTo>
                  <a:pt x="544251" y="226917"/>
                </a:lnTo>
                <a:lnTo>
                  <a:pt x="548807" y="249047"/>
                </a:lnTo>
                <a:lnTo>
                  <a:pt x="547307" y="263646"/>
                </a:lnTo>
                <a:lnTo>
                  <a:pt x="524804" y="300990"/>
                </a:lnTo>
                <a:lnTo>
                  <a:pt x="483782" y="321117"/>
                </a:lnTo>
                <a:lnTo>
                  <a:pt x="467781" y="322453"/>
                </a:lnTo>
                <a:lnTo>
                  <a:pt x="592814" y="322453"/>
                </a:lnTo>
                <a:lnTo>
                  <a:pt x="596248" y="318887"/>
                </a:lnTo>
                <a:lnTo>
                  <a:pt x="606926" y="301704"/>
                </a:lnTo>
                <a:lnTo>
                  <a:pt x="613341" y="282830"/>
                </a:lnTo>
                <a:lnTo>
                  <a:pt x="615482" y="262255"/>
                </a:lnTo>
                <a:lnTo>
                  <a:pt x="613843" y="243203"/>
                </a:lnTo>
                <a:lnTo>
                  <a:pt x="608942" y="226044"/>
                </a:lnTo>
                <a:lnTo>
                  <a:pt x="600802" y="210766"/>
                </a:lnTo>
                <a:lnTo>
                  <a:pt x="589447" y="197358"/>
                </a:lnTo>
                <a:lnTo>
                  <a:pt x="583317" y="192532"/>
                </a:lnTo>
                <a:close/>
              </a:path>
              <a:path w="636270" h="363854">
                <a:moveTo>
                  <a:pt x="418804" y="111125"/>
                </a:moveTo>
                <a:lnTo>
                  <a:pt x="316397" y="111125"/>
                </a:lnTo>
                <a:lnTo>
                  <a:pt x="327282" y="112317"/>
                </a:lnTo>
                <a:lnTo>
                  <a:pt x="337464" y="115903"/>
                </a:lnTo>
                <a:lnTo>
                  <a:pt x="368452" y="150955"/>
                </a:lnTo>
                <a:lnTo>
                  <a:pt x="372658" y="174751"/>
                </a:lnTo>
                <a:lnTo>
                  <a:pt x="369513" y="198322"/>
                </a:lnTo>
                <a:lnTo>
                  <a:pt x="344316" y="242224"/>
                </a:lnTo>
                <a:lnTo>
                  <a:pt x="296385" y="279824"/>
                </a:lnTo>
                <a:lnTo>
                  <a:pt x="240533" y="299549"/>
                </a:lnTo>
                <a:lnTo>
                  <a:pt x="210606" y="302006"/>
                </a:lnTo>
                <a:lnTo>
                  <a:pt x="295913" y="302006"/>
                </a:lnTo>
                <a:lnTo>
                  <a:pt x="332066" y="282638"/>
                </a:lnTo>
                <a:lnTo>
                  <a:pt x="378373" y="248412"/>
                </a:lnTo>
                <a:lnTo>
                  <a:pt x="392089" y="236728"/>
                </a:lnTo>
                <a:lnTo>
                  <a:pt x="416855" y="217364"/>
                </a:lnTo>
                <a:lnTo>
                  <a:pt x="440667" y="203580"/>
                </a:lnTo>
                <a:lnTo>
                  <a:pt x="463670" y="195294"/>
                </a:lnTo>
                <a:lnTo>
                  <a:pt x="480725" y="193167"/>
                </a:lnTo>
                <a:lnTo>
                  <a:pt x="408472" y="193167"/>
                </a:lnTo>
                <a:lnTo>
                  <a:pt x="408160" y="177244"/>
                </a:lnTo>
                <a:lnTo>
                  <a:pt x="408196" y="172847"/>
                </a:lnTo>
                <a:lnTo>
                  <a:pt x="414247" y="121357"/>
                </a:lnTo>
                <a:lnTo>
                  <a:pt x="418804" y="111125"/>
                </a:lnTo>
                <a:close/>
              </a:path>
              <a:path w="636270" h="363854">
                <a:moveTo>
                  <a:pt x="634867" y="21082"/>
                </a:moveTo>
                <a:lnTo>
                  <a:pt x="561888" y="21082"/>
                </a:lnTo>
                <a:lnTo>
                  <a:pt x="550744" y="31367"/>
                </a:lnTo>
                <a:lnTo>
                  <a:pt x="540552" y="44116"/>
                </a:lnTo>
                <a:lnTo>
                  <a:pt x="531313" y="59318"/>
                </a:lnTo>
                <a:lnTo>
                  <a:pt x="523026" y="76962"/>
                </a:lnTo>
                <a:lnTo>
                  <a:pt x="518327" y="87757"/>
                </a:lnTo>
                <a:lnTo>
                  <a:pt x="510469" y="104356"/>
                </a:lnTo>
                <a:lnTo>
                  <a:pt x="480608" y="144272"/>
                </a:lnTo>
                <a:lnTo>
                  <a:pt x="431424" y="179972"/>
                </a:lnTo>
                <a:lnTo>
                  <a:pt x="408472" y="193167"/>
                </a:lnTo>
                <a:lnTo>
                  <a:pt x="480725" y="193167"/>
                </a:lnTo>
                <a:lnTo>
                  <a:pt x="485815" y="192532"/>
                </a:lnTo>
                <a:lnTo>
                  <a:pt x="583317" y="192532"/>
                </a:lnTo>
                <a:lnTo>
                  <a:pt x="575136" y="186092"/>
                </a:lnTo>
                <a:lnTo>
                  <a:pt x="558110" y="177244"/>
                </a:lnTo>
                <a:lnTo>
                  <a:pt x="538370" y="170801"/>
                </a:lnTo>
                <a:lnTo>
                  <a:pt x="515914" y="166750"/>
                </a:lnTo>
                <a:lnTo>
                  <a:pt x="529013" y="161085"/>
                </a:lnTo>
                <a:lnTo>
                  <a:pt x="562692" y="134629"/>
                </a:lnTo>
                <a:lnTo>
                  <a:pt x="581319" y="96393"/>
                </a:lnTo>
                <a:lnTo>
                  <a:pt x="587720" y="79896"/>
                </a:lnTo>
                <a:lnTo>
                  <a:pt x="599072" y="54080"/>
                </a:lnTo>
                <a:lnTo>
                  <a:pt x="610974" y="35544"/>
                </a:lnTo>
                <a:lnTo>
                  <a:pt x="623353" y="24413"/>
                </a:lnTo>
                <a:lnTo>
                  <a:pt x="634867" y="21082"/>
                </a:lnTo>
                <a:close/>
              </a:path>
              <a:path w="636270" h="363854">
                <a:moveTo>
                  <a:pt x="322112" y="55245"/>
                </a:moveTo>
                <a:lnTo>
                  <a:pt x="277143" y="69978"/>
                </a:lnTo>
                <a:lnTo>
                  <a:pt x="248357" y="111109"/>
                </a:lnTo>
                <a:lnTo>
                  <a:pt x="242737" y="147955"/>
                </a:lnTo>
                <a:lnTo>
                  <a:pt x="243146" y="157980"/>
                </a:lnTo>
                <a:lnTo>
                  <a:pt x="244388" y="168243"/>
                </a:lnTo>
                <a:lnTo>
                  <a:pt x="246488" y="178744"/>
                </a:lnTo>
                <a:lnTo>
                  <a:pt x="249468" y="189484"/>
                </a:lnTo>
                <a:lnTo>
                  <a:pt x="269534" y="183134"/>
                </a:lnTo>
                <a:lnTo>
                  <a:pt x="268010" y="176530"/>
                </a:lnTo>
                <a:lnTo>
                  <a:pt x="267139" y="170801"/>
                </a:lnTo>
                <a:lnTo>
                  <a:pt x="281345" y="126873"/>
                </a:lnTo>
                <a:lnTo>
                  <a:pt x="316397" y="111125"/>
                </a:lnTo>
                <a:lnTo>
                  <a:pt x="418804" y="111125"/>
                </a:lnTo>
                <a:lnTo>
                  <a:pt x="422198" y="103505"/>
                </a:lnTo>
                <a:lnTo>
                  <a:pt x="396407" y="103505"/>
                </a:lnTo>
                <a:lnTo>
                  <a:pt x="389093" y="92170"/>
                </a:lnTo>
                <a:lnTo>
                  <a:pt x="381231" y="82359"/>
                </a:lnTo>
                <a:lnTo>
                  <a:pt x="344083" y="58277"/>
                </a:lnTo>
                <a:lnTo>
                  <a:pt x="333372" y="56005"/>
                </a:lnTo>
                <a:lnTo>
                  <a:pt x="322112" y="55245"/>
                </a:lnTo>
                <a:close/>
              </a:path>
              <a:path w="636270" h="363854">
                <a:moveTo>
                  <a:pt x="636183" y="0"/>
                </a:moveTo>
                <a:lnTo>
                  <a:pt x="586653" y="0"/>
                </a:lnTo>
                <a:lnTo>
                  <a:pt x="530706" y="4144"/>
                </a:lnTo>
                <a:lnTo>
                  <a:pt x="483714" y="16572"/>
                </a:lnTo>
                <a:lnTo>
                  <a:pt x="445671" y="37280"/>
                </a:lnTo>
                <a:lnTo>
                  <a:pt x="416571" y="66259"/>
                </a:lnTo>
                <a:lnTo>
                  <a:pt x="396407" y="103505"/>
                </a:lnTo>
                <a:lnTo>
                  <a:pt x="422198" y="103505"/>
                </a:lnTo>
                <a:lnTo>
                  <a:pt x="432711" y="79896"/>
                </a:lnTo>
                <a:lnTo>
                  <a:pt x="463477" y="49359"/>
                </a:lnTo>
                <a:lnTo>
                  <a:pt x="506538" y="29752"/>
                </a:lnTo>
                <a:lnTo>
                  <a:pt x="561888" y="21082"/>
                </a:lnTo>
                <a:lnTo>
                  <a:pt x="634867" y="21082"/>
                </a:lnTo>
                <a:lnTo>
                  <a:pt x="636183" y="20700"/>
                </a:lnTo>
                <a:lnTo>
                  <a:pt x="636183" y="0"/>
                </a:lnTo>
                <a:close/>
              </a:path>
            </a:pathLst>
          </a:custGeom>
          <a:solidFill>
            <a:srgbClr val="E0DC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245732" y="3255136"/>
            <a:ext cx="156844" cy="1751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839079" y="3235579"/>
            <a:ext cx="636270" cy="363855"/>
          </a:xfrm>
          <a:custGeom>
            <a:avLst/>
            <a:gdLst/>
            <a:ahLst/>
            <a:cxnLst/>
            <a:rect l="l" t="t" r="r" b="b"/>
            <a:pathLst>
              <a:path w="636270" h="363854">
                <a:moveTo>
                  <a:pt x="193929" y="0"/>
                </a:moveTo>
                <a:lnTo>
                  <a:pt x="200279" y="0"/>
                </a:lnTo>
                <a:lnTo>
                  <a:pt x="200279" y="20700"/>
                </a:lnTo>
                <a:lnTo>
                  <a:pt x="170539" y="24846"/>
                </a:lnTo>
                <a:lnTo>
                  <a:pt x="144192" y="32908"/>
                </a:lnTo>
                <a:lnTo>
                  <a:pt x="101726" y="60833"/>
                </a:lnTo>
                <a:lnTo>
                  <a:pt x="74929" y="102187"/>
                </a:lnTo>
                <a:lnTo>
                  <a:pt x="66040" y="155067"/>
                </a:lnTo>
                <a:lnTo>
                  <a:pt x="68611" y="185356"/>
                </a:lnTo>
                <a:lnTo>
                  <a:pt x="89185" y="237934"/>
                </a:lnTo>
                <a:lnTo>
                  <a:pt x="129093" y="278485"/>
                </a:lnTo>
                <a:lnTo>
                  <a:pt x="180857" y="299388"/>
                </a:lnTo>
                <a:lnTo>
                  <a:pt x="210693" y="302006"/>
                </a:lnTo>
                <a:lnTo>
                  <a:pt x="240619" y="299549"/>
                </a:lnTo>
                <a:lnTo>
                  <a:pt x="296471" y="279824"/>
                </a:lnTo>
                <a:lnTo>
                  <a:pt x="344402" y="242224"/>
                </a:lnTo>
                <a:lnTo>
                  <a:pt x="369599" y="198322"/>
                </a:lnTo>
                <a:lnTo>
                  <a:pt x="372745" y="174751"/>
                </a:lnTo>
                <a:lnTo>
                  <a:pt x="371695" y="162466"/>
                </a:lnTo>
                <a:lnTo>
                  <a:pt x="347041" y="121894"/>
                </a:lnTo>
                <a:lnTo>
                  <a:pt x="306506" y="112121"/>
                </a:lnTo>
                <a:lnTo>
                  <a:pt x="275244" y="135231"/>
                </a:lnTo>
                <a:lnTo>
                  <a:pt x="268097" y="176530"/>
                </a:lnTo>
                <a:lnTo>
                  <a:pt x="269621" y="183134"/>
                </a:lnTo>
                <a:lnTo>
                  <a:pt x="249555" y="189484"/>
                </a:lnTo>
                <a:lnTo>
                  <a:pt x="246574" y="178744"/>
                </a:lnTo>
                <a:lnTo>
                  <a:pt x="244475" y="168243"/>
                </a:lnTo>
                <a:lnTo>
                  <a:pt x="243232" y="157980"/>
                </a:lnTo>
                <a:lnTo>
                  <a:pt x="242824" y="147955"/>
                </a:lnTo>
                <a:lnTo>
                  <a:pt x="244228" y="128645"/>
                </a:lnTo>
                <a:lnTo>
                  <a:pt x="265303" y="81407"/>
                </a:lnTo>
                <a:lnTo>
                  <a:pt x="305700" y="56886"/>
                </a:lnTo>
                <a:lnTo>
                  <a:pt x="322199" y="55245"/>
                </a:lnTo>
                <a:lnTo>
                  <a:pt x="333458" y="56005"/>
                </a:lnTo>
                <a:lnTo>
                  <a:pt x="372883" y="74072"/>
                </a:lnTo>
                <a:lnTo>
                  <a:pt x="396494" y="103505"/>
                </a:lnTo>
                <a:lnTo>
                  <a:pt x="416657" y="66259"/>
                </a:lnTo>
                <a:lnTo>
                  <a:pt x="445757" y="37280"/>
                </a:lnTo>
                <a:lnTo>
                  <a:pt x="483800" y="16572"/>
                </a:lnTo>
                <a:lnTo>
                  <a:pt x="530792" y="4144"/>
                </a:lnTo>
                <a:lnTo>
                  <a:pt x="586740" y="0"/>
                </a:lnTo>
                <a:lnTo>
                  <a:pt x="636270" y="0"/>
                </a:lnTo>
                <a:lnTo>
                  <a:pt x="636270" y="20700"/>
                </a:lnTo>
                <a:lnTo>
                  <a:pt x="623439" y="24413"/>
                </a:lnTo>
                <a:lnTo>
                  <a:pt x="611060" y="35544"/>
                </a:lnTo>
                <a:lnTo>
                  <a:pt x="599158" y="54080"/>
                </a:lnTo>
                <a:lnTo>
                  <a:pt x="587756" y="80010"/>
                </a:lnTo>
                <a:lnTo>
                  <a:pt x="581406" y="96393"/>
                </a:lnTo>
                <a:lnTo>
                  <a:pt x="575212" y="111615"/>
                </a:lnTo>
                <a:lnTo>
                  <a:pt x="549344" y="148945"/>
                </a:lnTo>
                <a:lnTo>
                  <a:pt x="516000" y="166750"/>
                </a:lnTo>
                <a:lnTo>
                  <a:pt x="538456" y="170801"/>
                </a:lnTo>
                <a:lnTo>
                  <a:pt x="575222" y="186092"/>
                </a:lnTo>
                <a:lnTo>
                  <a:pt x="609028" y="226044"/>
                </a:lnTo>
                <a:lnTo>
                  <a:pt x="615569" y="262255"/>
                </a:lnTo>
                <a:lnTo>
                  <a:pt x="613427" y="282830"/>
                </a:lnTo>
                <a:lnTo>
                  <a:pt x="596334" y="318887"/>
                </a:lnTo>
                <a:lnTo>
                  <a:pt x="563280" y="347206"/>
                </a:lnTo>
                <a:lnTo>
                  <a:pt x="521077" y="361787"/>
                </a:lnTo>
                <a:lnTo>
                  <a:pt x="496950" y="363600"/>
                </a:lnTo>
                <a:lnTo>
                  <a:pt x="462041" y="359620"/>
                </a:lnTo>
                <a:lnTo>
                  <a:pt x="430657" y="347662"/>
                </a:lnTo>
                <a:lnTo>
                  <a:pt x="402796" y="327703"/>
                </a:lnTo>
                <a:lnTo>
                  <a:pt x="378460" y="299720"/>
                </a:lnTo>
                <a:lnTo>
                  <a:pt x="396494" y="285623"/>
                </a:lnTo>
                <a:lnTo>
                  <a:pt x="412021" y="301718"/>
                </a:lnTo>
                <a:lnTo>
                  <a:pt x="429085" y="313229"/>
                </a:lnTo>
                <a:lnTo>
                  <a:pt x="447696" y="320145"/>
                </a:lnTo>
                <a:lnTo>
                  <a:pt x="467868" y="322453"/>
                </a:lnTo>
                <a:lnTo>
                  <a:pt x="483868" y="321117"/>
                </a:lnTo>
                <a:lnTo>
                  <a:pt x="524891" y="300990"/>
                </a:lnTo>
                <a:lnTo>
                  <a:pt x="547393" y="263646"/>
                </a:lnTo>
                <a:lnTo>
                  <a:pt x="548894" y="249047"/>
                </a:lnTo>
                <a:lnTo>
                  <a:pt x="547752" y="237470"/>
                </a:lnTo>
                <a:lnTo>
                  <a:pt x="521209" y="201693"/>
                </a:lnTo>
                <a:lnTo>
                  <a:pt x="485901" y="192532"/>
                </a:lnTo>
                <a:lnTo>
                  <a:pt x="463756" y="195294"/>
                </a:lnTo>
                <a:lnTo>
                  <a:pt x="440753" y="203580"/>
                </a:lnTo>
                <a:lnTo>
                  <a:pt x="416893" y="217392"/>
                </a:lnTo>
                <a:lnTo>
                  <a:pt x="392175" y="236728"/>
                </a:lnTo>
                <a:lnTo>
                  <a:pt x="378460" y="248412"/>
                </a:lnTo>
                <a:lnTo>
                  <a:pt x="356074" y="266442"/>
                </a:lnTo>
                <a:lnTo>
                  <a:pt x="306683" y="297025"/>
                </a:lnTo>
                <a:lnTo>
                  <a:pt x="252364" y="319793"/>
                </a:lnTo>
                <a:lnTo>
                  <a:pt x="200929" y="331414"/>
                </a:lnTo>
                <a:lnTo>
                  <a:pt x="176784" y="332867"/>
                </a:lnTo>
                <a:lnTo>
                  <a:pt x="140539" y="329989"/>
                </a:lnTo>
                <a:lnTo>
                  <a:pt x="77432" y="307042"/>
                </a:lnTo>
                <a:lnTo>
                  <a:pt x="28449" y="262661"/>
                </a:lnTo>
                <a:lnTo>
                  <a:pt x="3165" y="205563"/>
                </a:lnTo>
                <a:lnTo>
                  <a:pt x="0" y="172847"/>
                </a:lnTo>
                <a:lnTo>
                  <a:pt x="3496" y="137652"/>
                </a:lnTo>
                <a:lnTo>
                  <a:pt x="31396" y="76120"/>
                </a:lnTo>
                <a:lnTo>
                  <a:pt x="85326" y="28021"/>
                </a:lnTo>
                <a:lnTo>
                  <a:pt x="154426" y="3117"/>
                </a:lnTo>
                <a:lnTo>
                  <a:pt x="193929" y="0"/>
                </a:lnTo>
                <a:close/>
              </a:path>
            </a:pathLst>
          </a:custGeom>
          <a:ln w="3175">
            <a:solidFill>
              <a:srgbClr val="EBE9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592580" y="3429000"/>
            <a:ext cx="9036685" cy="3175"/>
          </a:xfrm>
          <a:custGeom>
            <a:avLst/>
            <a:gdLst/>
            <a:ahLst/>
            <a:cxnLst/>
            <a:rect l="l" t="t" r="r" b="b"/>
            <a:pathLst>
              <a:path w="9036685" h="3175">
                <a:moveTo>
                  <a:pt x="4287901" y="0"/>
                </a:moveTo>
                <a:lnTo>
                  <a:pt x="0" y="2666"/>
                </a:lnTo>
              </a:path>
              <a:path w="9036685" h="3175">
                <a:moveTo>
                  <a:pt x="9036558" y="1650"/>
                </a:moveTo>
                <a:lnTo>
                  <a:pt x="4791456" y="0"/>
                </a:lnTo>
              </a:path>
            </a:pathLst>
          </a:custGeom>
          <a:ln w="12700">
            <a:solidFill>
              <a:srgbClr val="E0DC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5D1D"/>
                </a:solidFill>
                <a:latin typeface="P052"/>
                <a:cs typeface="P052"/>
              </a:defRPr>
            </a:lvl1pPr>
          </a:lstStyle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19294" y="572515"/>
            <a:ext cx="215392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885D1D"/>
                </a:solidFill>
                <a:latin typeface="P052"/>
                <a:cs typeface="P05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81200" y="2306320"/>
            <a:ext cx="5203825" cy="406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15648" y="6242201"/>
            <a:ext cx="228600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5D1D"/>
                </a:solidFill>
                <a:latin typeface="P052"/>
                <a:cs typeface="P052"/>
              </a:defRPr>
            </a:lvl1pPr>
          </a:lstStyle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72E2A78-FBF7-67FC-3D8A-1B76523018CE}"/>
              </a:ext>
            </a:extLst>
          </p:cNvPr>
          <p:cNvSpPr txBox="1"/>
          <p:nvPr/>
        </p:nvSpPr>
        <p:spPr>
          <a:xfrm>
            <a:off x="2667000" y="1143000"/>
            <a:ext cx="685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FLIGHT PREDICTION</a:t>
            </a:r>
            <a:endParaRPr lang="en-IN" sz="4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D344-0EB7-9790-5C01-0DCE943E2DD1}"/>
              </a:ext>
            </a:extLst>
          </p:cNvPr>
          <p:cNvSpPr txBox="1"/>
          <p:nvPr/>
        </p:nvSpPr>
        <p:spPr>
          <a:xfrm>
            <a:off x="3200400" y="34290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PRESENTED  BY</a:t>
            </a:r>
          </a:p>
          <a:p>
            <a:r>
              <a:rPr lang="en-US" sz="3600" dirty="0"/>
              <a:t>BOJJAGANI RAJESH</a:t>
            </a:r>
            <a:endParaRPr lang="en-IN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64223" y="3467100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4">
                  <a:moveTo>
                    <a:pt x="4245102" y="16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53717" y="2071573"/>
            <a:ext cx="5568315" cy="171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5379">
              <a:lnSpc>
                <a:spcPts val="7734"/>
              </a:lnSpc>
              <a:spcBef>
                <a:spcPts val="100"/>
              </a:spcBef>
            </a:pPr>
            <a:r>
              <a:rPr sz="7200" dirty="0">
                <a:solidFill>
                  <a:srgbClr val="885D1D"/>
                </a:solidFill>
                <a:latin typeface="Times New Roman"/>
                <a:cs typeface="Times New Roman"/>
              </a:rPr>
              <a:t>EDA</a:t>
            </a:r>
            <a:endParaRPr sz="7200">
              <a:latin typeface="Times New Roman"/>
              <a:cs typeface="Times New Roman"/>
            </a:endParaRPr>
          </a:p>
          <a:p>
            <a:pPr marL="12700">
              <a:lnSpc>
                <a:spcPts val="5575"/>
              </a:lnSpc>
              <a:tabLst>
                <a:tab pos="4241165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4995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16023" y="117347"/>
              <a:ext cx="8759952" cy="2929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6211" y="3401567"/>
              <a:ext cx="8799576" cy="2942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16023" y="117347"/>
              <a:ext cx="8759952" cy="2929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6211" y="3401567"/>
              <a:ext cx="8799576" cy="2942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51701" y="472262"/>
            <a:ext cx="2846705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00" spc="-5" dirty="0"/>
              <a:t>Features</a:t>
            </a:r>
            <a:endParaRPr sz="5900"/>
          </a:p>
        </p:txBody>
      </p:sp>
      <p:sp>
        <p:nvSpPr>
          <p:cNvPr id="4" name="object 4"/>
          <p:cNvSpPr/>
          <p:nvPr/>
        </p:nvSpPr>
        <p:spPr>
          <a:xfrm>
            <a:off x="195071" y="208788"/>
            <a:ext cx="5817108" cy="6440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59905" y="1997036"/>
            <a:ext cx="4492625" cy="309943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spc="4860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8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P052"/>
                <a:cs typeface="P052"/>
              </a:rPr>
              <a:t>Source </a:t>
            </a:r>
            <a:r>
              <a:rPr sz="2800" dirty="0">
                <a:solidFill>
                  <a:srgbClr val="252525"/>
                </a:solidFill>
                <a:latin typeface="P052"/>
                <a:cs typeface="P052"/>
              </a:rPr>
              <a:t>(4)</a:t>
            </a:r>
            <a:endParaRPr sz="28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48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4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Destination </a:t>
            </a:r>
            <a:r>
              <a:rPr sz="2800" dirty="0">
                <a:solidFill>
                  <a:srgbClr val="252525"/>
                </a:solidFill>
                <a:latin typeface="P052"/>
                <a:cs typeface="P052"/>
              </a:rPr>
              <a:t>(4)</a:t>
            </a:r>
            <a:endParaRPr sz="28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48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7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Total Stops</a:t>
            </a:r>
            <a:endParaRPr sz="28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4860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50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Average Price per </a:t>
            </a:r>
            <a:r>
              <a:rPr sz="2800" spc="-690" dirty="0">
                <a:solidFill>
                  <a:srgbClr val="252525"/>
                </a:solidFill>
                <a:latin typeface="P052"/>
                <a:cs typeface="P052"/>
              </a:rPr>
              <a:t>Airline</a:t>
            </a:r>
            <a:endParaRPr sz="28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48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7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Duration</a:t>
            </a:r>
            <a:endParaRPr sz="28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48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7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Price</a:t>
            </a:r>
            <a:endParaRPr sz="2800">
              <a:latin typeface="P052"/>
              <a:cs typeface="P05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64223" y="3467100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4">
                  <a:moveTo>
                    <a:pt x="4245102" y="16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3717" y="1000505"/>
            <a:ext cx="6940550" cy="278701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303780" marR="5080" indent="190500">
              <a:lnSpc>
                <a:spcPts val="8440"/>
              </a:lnSpc>
              <a:spcBef>
                <a:spcPts val="545"/>
              </a:spcBef>
              <a:tabLst>
                <a:tab pos="5415280" algn="l"/>
              </a:tabLst>
            </a:pPr>
            <a:r>
              <a:rPr sz="7200" spc="-5" dirty="0">
                <a:latin typeface="Times New Roman"/>
                <a:cs typeface="Times New Roman"/>
              </a:rPr>
              <a:t>Results	</a:t>
            </a:r>
            <a:r>
              <a:rPr sz="7200" dirty="0">
                <a:latin typeface="Times New Roman"/>
                <a:cs typeface="Times New Roman"/>
              </a:rPr>
              <a:t>and  Experiments</a:t>
            </a:r>
            <a:endParaRPr sz="7200">
              <a:latin typeface="Times New Roman"/>
              <a:cs typeface="Times New Roman"/>
            </a:endParaRPr>
          </a:p>
          <a:p>
            <a:pPr marL="12700">
              <a:lnSpc>
                <a:spcPts val="4415"/>
              </a:lnSpc>
              <a:tabLst>
                <a:tab pos="4241165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9385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50508" y="1953767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5">
                  <a:moveTo>
                    <a:pt x="4245101" y="16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94817" y="2486532"/>
          <a:ext cx="10946127" cy="32830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4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40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Model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/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Metric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Train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(60%)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Val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(20%)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MAE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MSE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57658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RMSE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1003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7102">
                <a:tc>
                  <a:txBody>
                    <a:bodyPr/>
                    <a:lstStyle/>
                    <a:p>
                      <a:pPr marL="91440" marR="56959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Linear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Re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g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res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sion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0.804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194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0.789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194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225.09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194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152995.68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194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marL="597535">
                        <a:lnSpc>
                          <a:spcPct val="100000"/>
                        </a:lnSpc>
                        <a:spcBef>
                          <a:spcPts val="153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391.15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1949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Polynomial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(5)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0.888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0.871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149.72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93366.04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marL="5975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305.56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73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Lasso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0.803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0.789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223.49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153097.06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marL="5975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391.28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Ridge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0.804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0.789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225.08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152995.61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marL="5975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391.15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Elastic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Net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0.790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0.775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224.41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163034.63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marL="59753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403.78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Random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Palladio Uralic"/>
                          <a:cs typeface="Palladio Uralic"/>
                        </a:rPr>
                        <a:t>Forest</a:t>
                      </a:r>
                      <a:endParaRPr sz="1800">
                        <a:latin typeface="Palladio Uralic"/>
                        <a:cs typeface="Palladio Uralic"/>
                      </a:endParaRPr>
                    </a:p>
                  </a:txBody>
                  <a:tcPr marL="0" marR="0" marT="9080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0.965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0.945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61.72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40035.32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marL="59753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800" dirty="0">
                          <a:latin typeface="P052"/>
                          <a:cs typeface="P052"/>
                        </a:rPr>
                        <a:t>200.09</a:t>
                      </a:r>
                      <a:endParaRPr sz="1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  <a:lnB w="76200">
                      <a:solidFill>
                        <a:srgbClr val="FF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8477" y="520953"/>
            <a:ext cx="5911850" cy="175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4210">
              <a:lnSpc>
                <a:spcPts val="7525"/>
              </a:lnSpc>
              <a:spcBef>
                <a:spcPts val="100"/>
              </a:spcBef>
            </a:pPr>
            <a:r>
              <a:rPr sz="6600" spc="-5" dirty="0"/>
              <a:t>Results</a:t>
            </a:r>
            <a:endParaRPr sz="6600"/>
          </a:p>
          <a:p>
            <a:pPr marL="12700">
              <a:lnSpc>
                <a:spcPts val="6085"/>
              </a:lnSpc>
              <a:tabLst>
                <a:tab pos="4241800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7695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8477" y="1425905"/>
            <a:ext cx="49415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1800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50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0508" y="1953767"/>
            <a:ext cx="4245610" cy="1905"/>
          </a:xfrm>
          <a:custGeom>
            <a:avLst/>
            <a:gdLst/>
            <a:ahLst/>
            <a:cxnLst/>
            <a:rect l="l" t="t" r="r" b="b"/>
            <a:pathLst>
              <a:path w="4245609" h="1905">
                <a:moveTo>
                  <a:pt x="4245101" y="1651"/>
                </a:moveTo>
                <a:lnTo>
                  <a:pt x="0" y="0"/>
                </a:lnTo>
              </a:path>
            </a:pathLst>
          </a:custGeom>
          <a:ln w="12700">
            <a:solidFill>
              <a:srgbClr val="DBA3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79217" y="572515"/>
            <a:ext cx="64325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Other</a:t>
            </a:r>
            <a:r>
              <a:rPr spc="-55" dirty="0"/>
              <a:t> </a:t>
            </a:r>
            <a:r>
              <a:rPr spc="-5" dirty="0"/>
              <a:t>Experiments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206500" y="2307793"/>
            <a:ext cx="4968875" cy="2957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57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3200" spc="-20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252525"/>
                </a:solidFill>
                <a:latin typeface="P052"/>
                <a:cs typeface="P052"/>
              </a:rPr>
              <a:t>Feature Importance</a:t>
            </a:r>
            <a:endParaRPr sz="32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2690"/>
              </a:spcBef>
            </a:pPr>
            <a:r>
              <a:rPr sz="3200" spc="5570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3200" spc="-2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252525"/>
                </a:solidFill>
                <a:latin typeface="P052"/>
                <a:cs typeface="P052"/>
              </a:rPr>
              <a:t>Feature </a:t>
            </a:r>
            <a:r>
              <a:rPr sz="3200" dirty="0">
                <a:solidFill>
                  <a:srgbClr val="252525"/>
                </a:solidFill>
                <a:latin typeface="P052"/>
                <a:cs typeface="P052"/>
              </a:rPr>
              <a:t>Scaling</a:t>
            </a:r>
            <a:endParaRPr sz="32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2690"/>
              </a:spcBef>
            </a:pPr>
            <a:r>
              <a:rPr sz="3200" spc="557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3200" spc="-1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252525"/>
                </a:solidFill>
                <a:latin typeface="P052"/>
                <a:cs typeface="P052"/>
              </a:rPr>
              <a:t>Hyperparameter </a:t>
            </a:r>
            <a:r>
              <a:rPr sz="3200" spc="-915" dirty="0">
                <a:solidFill>
                  <a:srgbClr val="252525"/>
                </a:solidFill>
                <a:latin typeface="P052"/>
                <a:cs typeface="P052"/>
              </a:rPr>
              <a:t>Tuning</a:t>
            </a:r>
            <a:endParaRPr sz="3200">
              <a:latin typeface="P052"/>
              <a:cs typeface="P052"/>
            </a:endParaRPr>
          </a:p>
          <a:p>
            <a:pPr marL="424180">
              <a:lnSpc>
                <a:spcPct val="100000"/>
              </a:lnSpc>
              <a:spcBef>
                <a:spcPts val="2575"/>
              </a:spcBef>
            </a:pPr>
            <a:r>
              <a:rPr sz="3000" spc="5210" dirty="0">
                <a:solidFill>
                  <a:srgbClr val="863623"/>
                </a:solidFill>
                <a:latin typeface="Wingdings"/>
                <a:cs typeface="Wingdings"/>
              </a:rPr>
              <a:t></a:t>
            </a:r>
            <a:r>
              <a:rPr sz="3000" spc="-8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52525"/>
                </a:solidFill>
                <a:latin typeface="P052"/>
                <a:cs typeface="P052"/>
              </a:rPr>
              <a:t>Randomized Search  </a:t>
            </a:r>
            <a:r>
              <a:rPr sz="3000" spc="-1610" dirty="0">
                <a:solidFill>
                  <a:srgbClr val="252525"/>
                </a:solidFill>
                <a:latin typeface="P052"/>
                <a:cs typeface="P052"/>
              </a:rPr>
              <a:t>CV</a:t>
            </a:r>
            <a:endParaRPr sz="3000">
              <a:latin typeface="P052"/>
              <a:cs typeface="P05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8477" y="1425905"/>
            <a:ext cx="49415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1800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50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0508" y="1953767"/>
            <a:ext cx="4245610" cy="1905"/>
          </a:xfrm>
          <a:custGeom>
            <a:avLst/>
            <a:gdLst/>
            <a:ahLst/>
            <a:cxnLst/>
            <a:rect l="l" t="t" r="r" b="b"/>
            <a:pathLst>
              <a:path w="4245609" h="1905">
                <a:moveTo>
                  <a:pt x="4245101" y="1651"/>
                </a:moveTo>
                <a:lnTo>
                  <a:pt x="0" y="0"/>
                </a:lnTo>
              </a:path>
            </a:pathLst>
          </a:custGeom>
          <a:ln w="12700">
            <a:solidFill>
              <a:srgbClr val="DBA3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Resu</a:t>
            </a:r>
            <a:r>
              <a:rPr spc="5" dirty="0"/>
              <a:t>l</a:t>
            </a:r>
            <a:r>
              <a:rPr dirty="0"/>
              <a:t>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206500" y="2273046"/>
            <a:ext cx="990473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025" algn="l"/>
              </a:tabLst>
            </a:pPr>
            <a:r>
              <a:rPr sz="2400" spc="4170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400" spc="4170" dirty="0">
                <a:solidFill>
                  <a:srgbClr val="863623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252525"/>
                </a:solidFill>
                <a:latin typeface="P052"/>
                <a:cs typeface="P052"/>
              </a:rPr>
              <a:t>Retraining the random </a:t>
            </a:r>
            <a:r>
              <a:rPr sz="2400" dirty="0">
                <a:solidFill>
                  <a:srgbClr val="252525"/>
                </a:solidFill>
                <a:latin typeface="P052"/>
                <a:cs typeface="P052"/>
              </a:rPr>
              <a:t>forest </a:t>
            </a:r>
            <a:r>
              <a:rPr sz="2400" spc="-5" dirty="0">
                <a:solidFill>
                  <a:srgbClr val="252525"/>
                </a:solidFill>
                <a:latin typeface="P052"/>
                <a:cs typeface="P052"/>
              </a:rPr>
              <a:t>model </a:t>
            </a:r>
            <a:r>
              <a:rPr sz="2400" dirty="0">
                <a:solidFill>
                  <a:srgbClr val="252525"/>
                </a:solidFill>
                <a:latin typeface="P052"/>
                <a:cs typeface="P052"/>
              </a:rPr>
              <a:t>on </a:t>
            </a:r>
            <a:r>
              <a:rPr sz="2400" spc="-5" dirty="0">
                <a:solidFill>
                  <a:srgbClr val="252525"/>
                </a:solidFill>
                <a:latin typeface="P052"/>
                <a:cs typeface="P052"/>
              </a:rPr>
              <a:t>train </a:t>
            </a:r>
            <a:r>
              <a:rPr sz="2400" dirty="0">
                <a:solidFill>
                  <a:srgbClr val="252525"/>
                </a:solidFill>
                <a:latin typeface="P052"/>
                <a:cs typeface="P052"/>
              </a:rPr>
              <a:t>+ val and scoring on</a:t>
            </a:r>
            <a:r>
              <a:rPr sz="2400" spc="40" dirty="0">
                <a:solidFill>
                  <a:srgbClr val="252525"/>
                </a:solidFill>
                <a:latin typeface="P052"/>
                <a:cs typeface="P052"/>
              </a:rPr>
              <a:t> </a:t>
            </a:r>
            <a:r>
              <a:rPr sz="2400" spc="-5" dirty="0">
                <a:solidFill>
                  <a:srgbClr val="252525"/>
                </a:solidFill>
                <a:latin typeface="P052"/>
                <a:cs typeface="P052"/>
              </a:rPr>
              <a:t>test.</a:t>
            </a:r>
            <a:endParaRPr sz="24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  <a:tabLst>
                <a:tab pos="454025" algn="l"/>
              </a:tabLst>
            </a:pPr>
            <a:r>
              <a:rPr sz="2400" spc="4170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400" spc="4170" dirty="0">
                <a:solidFill>
                  <a:srgbClr val="863623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252525"/>
                </a:solidFill>
                <a:latin typeface="P052"/>
                <a:cs typeface="P052"/>
              </a:rPr>
              <a:t>Before and after </a:t>
            </a:r>
            <a:r>
              <a:rPr sz="2400" spc="-5" dirty="0">
                <a:solidFill>
                  <a:srgbClr val="252525"/>
                </a:solidFill>
                <a:latin typeface="P052"/>
                <a:cs typeface="P052"/>
              </a:rPr>
              <a:t>hyperparameter tuning using random </a:t>
            </a:r>
            <a:r>
              <a:rPr sz="2400" dirty="0">
                <a:solidFill>
                  <a:srgbClr val="252525"/>
                </a:solidFill>
                <a:latin typeface="P052"/>
                <a:cs typeface="P052"/>
              </a:rPr>
              <a:t>search</a:t>
            </a:r>
            <a:r>
              <a:rPr sz="2400" spc="35" dirty="0">
                <a:solidFill>
                  <a:srgbClr val="252525"/>
                </a:solidFill>
                <a:latin typeface="P052"/>
                <a:cs typeface="P052"/>
              </a:rPr>
              <a:t> </a:t>
            </a:r>
            <a:r>
              <a:rPr sz="2400" dirty="0">
                <a:solidFill>
                  <a:srgbClr val="252525"/>
                </a:solidFill>
                <a:latin typeface="P052"/>
                <a:cs typeface="P052"/>
              </a:rPr>
              <a:t>CV:</a:t>
            </a:r>
            <a:endParaRPr sz="2400">
              <a:latin typeface="P052"/>
              <a:cs typeface="P052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201164" y="3689730"/>
          <a:ext cx="6934199" cy="2210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1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97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P052"/>
                          <a:cs typeface="P052"/>
                        </a:rPr>
                        <a:t>Metric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2108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P052"/>
                          <a:cs typeface="P052"/>
                        </a:rPr>
                        <a:t>MAE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2108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P052"/>
                          <a:cs typeface="P052"/>
                        </a:rPr>
                        <a:t>MSE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2108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688975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P052"/>
                          <a:cs typeface="P052"/>
                        </a:rPr>
                        <a:t>RMSE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2108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7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P052"/>
                          <a:cs typeface="P052"/>
                        </a:rPr>
                        <a:t>Before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382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800" spc="-5" dirty="0">
                          <a:latin typeface="P052"/>
                          <a:cs typeface="P052"/>
                        </a:rPr>
                        <a:t>61.87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800" dirty="0">
                          <a:latin typeface="P052"/>
                          <a:cs typeface="P052"/>
                        </a:rPr>
                        <a:t>40409.87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tc>
                  <a:txBody>
                    <a:bodyPr/>
                    <a:lstStyle/>
                    <a:p>
                      <a:pPr marL="68580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800" spc="-5" dirty="0">
                          <a:latin typeface="P052"/>
                          <a:cs typeface="P052"/>
                        </a:rPr>
                        <a:t>201.02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8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P052"/>
                          <a:cs typeface="P052"/>
                        </a:rPr>
                        <a:t>After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63623"/>
                    </a:solidFill>
                  </a:tcPr>
                </a:tc>
                <a:tc>
                  <a:txBody>
                    <a:bodyPr/>
                    <a:lstStyle/>
                    <a:p>
                      <a:pPr marL="38290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800" dirty="0">
                          <a:latin typeface="P052"/>
                          <a:cs typeface="P052"/>
                        </a:rPr>
                        <a:t>64.19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800" dirty="0">
                          <a:latin typeface="P052"/>
                          <a:cs typeface="P052"/>
                        </a:rPr>
                        <a:t>41409.93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tc>
                  <a:txBody>
                    <a:bodyPr/>
                    <a:lstStyle/>
                    <a:p>
                      <a:pPr marL="68580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2800" dirty="0">
                          <a:latin typeface="P052"/>
                          <a:cs typeface="P052"/>
                        </a:rPr>
                        <a:t>203.49</a:t>
                      </a:r>
                      <a:endParaRPr sz="2800">
                        <a:latin typeface="P052"/>
                        <a:cs typeface="P052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C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50508" y="1953767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5">
                  <a:moveTo>
                    <a:pt x="4245101" y="16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477" y="572515"/>
            <a:ext cx="5634990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3135">
              <a:lnSpc>
                <a:spcPts val="6959"/>
              </a:lnSpc>
              <a:spcBef>
                <a:spcPts val="100"/>
              </a:spcBef>
            </a:pPr>
            <a:r>
              <a:rPr spc="-5" dirty="0"/>
              <a:t>Resu</a:t>
            </a:r>
            <a:r>
              <a:rPr spc="5" dirty="0"/>
              <a:t>l</a:t>
            </a:r>
            <a:r>
              <a:rPr dirty="0"/>
              <a:t>t</a:t>
            </a:r>
          </a:p>
          <a:p>
            <a:pPr marL="12700">
              <a:lnSpc>
                <a:spcPts val="6240"/>
              </a:lnSpc>
              <a:tabLst>
                <a:tab pos="4241800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5515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81200" y="2306320"/>
          <a:ext cx="5184774" cy="4052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5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2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500" b="1" spc="-5" dirty="0">
                          <a:latin typeface="Palladio Uralic"/>
                          <a:cs typeface="Palladio Uralic"/>
                        </a:rPr>
                        <a:t>Predicted Price</a:t>
                      </a:r>
                      <a:r>
                        <a:rPr sz="1500" b="1" spc="-45" dirty="0">
                          <a:latin typeface="Palladio Uralic"/>
                          <a:cs typeface="Palladio Uralic"/>
                        </a:rPr>
                        <a:t> </a:t>
                      </a:r>
                      <a:r>
                        <a:rPr sz="1500" b="1" spc="-5" dirty="0">
                          <a:latin typeface="Palladio Uralic"/>
                          <a:cs typeface="Palladio Uralic"/>
                        </a:rPr>
                        <a:t>(USD)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500" b="1" spc="-5" dirty="0">
                          <a:latin typeface="Palladio Uralic"/>
                          <a:cs typeface="Palladio Uralic"/>
                        </a:rPr>
                        <a:t>Actual Price</a:t>
                      </a:r>
                      <a:r>
                        <a:rPr sz="1500" b="1" spc="-70" dirty="0">
                          <a:latin typeface="Palladio Uralic"/>
                          <a:cs typeface="Palladio Uralic"/>
                        </a:rPr>
                        <a:t> </a:t>
                      </a:r>
                      <a:r>
                        <a:rPr sz="1500" b="1" spc="-5" dirty="0">
                          <a:latin typeface="Palladio Uralic"/>
                          <a:cs typeface="Palladio Uralic"/>
                        </a:rPr>
                        <a:t>(USD)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500" b="1" dirty="0">
                          <a:latin typeface="Palladio Uralic"/>
                          <a:cs typeface="Palladio Uralic"/>
                        </a:rPr>
                        <a:t>0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2676.5</a:t>
                      </a:r>
                      <a:r>
                        <a:rPr sz="1500" spc="5" dirty="0">
                          <a:latin typeface="P052"/>
                          <a:cs typeface="P052"/>
                        </a:rPr>
                        <a:t>3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0</a:t>
                      </a:r>
                      <a:r>
                        <a:rPr sz="1500" spc="-10" dirty="0">
                          <a:latin typeface="P052"/>
                          <a:cs typeface="P052"/>
                        </a:rPr>
                        <a:t>0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00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2676.53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500" b="1" dirty="0">
                          <a:latin typeface="Palladio Uralic"/>
                          <a:cs typeface="Palladio Uralic"/>
                        </a:rPr>
                        <a:t>1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182.5</a:t>
                      </a:r>
                      <a:r>
                        <a:rPr sz="1500" spc="5" dirty="0">
                          <a:latin typeface="P052"/>
                          <a:cs typeface="P052"/>
                        </a:rPr>
                        <a:t>7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13</a:t>
                      </a:r>
                      <a:r>
                        <a:rPr sz="1500" spc="-10" dirty="0">
                          <a:latin typeface="P052"/>
                          <a:cs typeface="P052"/>
                        </a:rPr>
                        <a:t>2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1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248.53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500" b="1" dirty="0">
                          <a:latin typeface="Palladio Uralic"/>
                          <a:cs typeface="Palladio Uralic"/>
                        </a:rPr>
                        <a:t>2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254.3</a:t>
                      </a:r>
                      <a:r>
                        <a:rPr sz="1500" spc="5" dirty="0">
                          <a:latin typeface="P052"/>
                          <a:cs typeface="P052"/>
                        </a:rPr>
                        <a:t>6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22</a:t>
                      </a:r>
                      <a:r>
                        <a:rPr sz="1500" spc="-10" dirty="0">
                          <a:latin typeface="P052"/>
                          <a:cs typeface="P052"/>
                        </a:rPr>
                        <a:t>9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3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265.07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500" b="1" dirty="0">
                          <a:latin typeface="Palladio Uralic"/>
                          <a:cs typeface="Palladio Uralic"/>
                        </a:rPr>
                        <a:t>3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447.3860</a:t>
                      </a:r>
                      <a:r>
                        <a:rPr sz="1500" spc="-10" dirty="0">
                          <a:latin typeface="P052"/>
                          <a:cs typeface="P052"/>
                        </a:rPr>
                        <a:t>5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6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490.93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b="1" dirty="0">
                          <a:latin typeface="Palladio Uralic"/>
                          <a:cs typeface="Palladio Uralic"/>
                        </a:rPr>
                        <a:t>4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643.4</a:t>
                      </a:r>
                      <a:r>
                        <a:rPr sz="1500" spc="5" dirty="0">
                          <a:latin typeface="P052"/>
                          <a:cs typeface="P052"/>
                        </a:rPr>
                        <a:t>7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00</a:t>
                      </a:r>
                      <a:r>
                        <a:rPr sz="1500" spc="-10" dirty="0">
                          <a:latin typeface="P052"/>
                          <a:cs typeface="P052"/>
                        </a:rPr>
                        <a:t>0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0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643.47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b="1" spc="-5" dirty="0">
                          <a:latin typeface="Palladio Uralic"/>
                          <a:cs typeface="Palladio Uralic"/>
                        </a:rPr>
                        <a:t>...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-5" dirty="0">
                          <a:latin typeface="P052"/>
                          <a:cs typeface="P052"/>
                        </a:rPr>
                        <a:t>...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spc="-5" dirty="0">
                          <a:latin typeface="P052"/>
                          <a:cs typeface="P052"/>
                        </a:rPr>
                        <a:t>...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500" b="1" spc="5" dirty="0">
                          <a:latin typeface="Palladio Uralic"/>
                          <a:cs typeface="Palladio Uralic"/>
                        </a:rPr>
                        <a:t>10015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2682.1</a:t>
                      </a:r>
                      <a:r>
                        <a:rPr sz="1500" spc="5" dirty="0">
                          <a:latin typeface="P052"/>
                          <a:cs typeface="P052"/>
                        </a:rPr>
                        <a:t>3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0</a:t>
                      </a:r>
                      <a:r>
                        <a:rPr sz="1500" spc="-10" dirty="0">
                          <a:latin typeface="P052"/>
                          <a:cs typeface="P052"/>
                        </a:rPr>
                        <a:t>0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00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2682.13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b="1" spc="5" dirty="0">
                          <a:latin typeface="Palladio Uralic"/>
                          <a:cs typeface="Palladio Uralic"/>
                        </a:rPr>
                        <a:t>10016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1605.9</a:t>
                      </a:r>
                      <a:r>
                        <a:rPr sz="1500" spc="5" dirty="0">
                          <a:latin typeface="P052"/>
                          <a:cs typeface="P052"/>
                        </a:rPr>
                        <a:t>6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2</a:t>
                      </a:r>
                      <a:r>
                        <a:rPr sz="1500" spc="-10" dirty="0">
                          <a:latin typeface="P052"/>
                          <a:cs typeface="P052"/>
                        </a:rPr>
                        <a:t>8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00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1608.00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500" b="1" dirty="0">
                          <a:latin typeface="Palladio Uralic"/>
                          <a:cs typeface="Palladio Uralic"/>
                        </a:rPr>
                        <a:t>10017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233.2865</a:t>
                      </a:r>
                      <a:r>
                        <a:rPr sz="1500" spc="-10" dirty="0">
                          <a:latin typeface="P052"/>
                          <a:cs typeface="P052"/>
                        </a:rPr>
                        <a:t>8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7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316.00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b="1" spc="5" dirty="0">
                          <a:latin typeface="Palladio Uralic"/>
                          <a:cs typeface="Palladio Uralic"/>
                        </a:rPr>
                        <a:t>10018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1533.6</a:t>
                      </a:r>
                      <a:r>
                        <a:rPr sz="1500" spc="5" dirty="0">
                          <a:latin typeface="P052"/>
                          <a:cs typeface="P052"/>
                        </a:rPr>
                        <a:t>0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0</a:t>
                      </a:r>
                      <a:r>
                        <a:rPr sz="1500" spc="-10" dirty="0">
                          <a:latin typeface="P052"/>
                          <a:cs typeface="P052"/>
                        </a:rPr>
                        <a:t>0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00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1533.60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500" b="1" spc="5" dirty="0">
                          <a:latin typeface="Palladio Uralic"/>
                          <a:cs typeface="Palladio Uralic"/>
                        </a:rPr>
                        <a:t>10019</a:t>
                      </a:r>
                      <a:endParaRPr sz="1500">
                        <a:latin typeface="Palladio Uralic"/>
                        <a:cs typeface="Palladio Uralic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657.9</a:t>
                      </a:r>
                      <a:r>
                        <a:rPr sz="1500" spc="5" dirty="0">
                          <a:latin typeface="P052"/>
                          <a:cs typeface="P052"/>
                        </a:rPr>
                        <a:t>0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05</a:t>
                      </a:r>
                      <a:r>
                        <a:rPr sz="1500" spc="-10" dirty="0">
                          <a:latin typeface="P052"/>
                          <a:cs typeface="P052"/>
                        </a:rPr>
                        <a:t>8</a:t>
                      </a:r>
                      <a:r>
                        <a:rPr sz="1500" dirty="0">
                          <a:latin typeface="P052"/>
                          <a:cs typeface="P052"/>
                        </a:rPr>
                        <a:t>5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dirty="0">
                          <a:latin typeface="P052"/>
                          <a:cs typeface="P052"/>
                        </a:rPr>
                        <a:t>686.93</a:t>
                      </a:r>
                      <a:endParaRPr sz="1500">
                        <a:latin typeface="P052"/>
                        <a:cs typeface="P052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895592" y="3725671"/>
            <a:ext cx="2729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710" dirty="0">
                <a:solidFill>
                  <a:srgbClr val="962009"/>
                </a:solidFill>
                <a:latin typeface="P052"/>
                <a:cs typeface="P052"/>
              </a:rPr>
              <a:t>≈</a:t>
            </a:r>
            <a:r>
              <a:rPr sz="6000" spc="-95" dirty="0">
                <a:solidFill>
                  <a:srgbClr val="962009"/>
                </a:solidFill>
                <a:latin typeface="P052"/>
                <a:cs typeface="P052"/>
              </a:rPr>
              <a:t> </a:t>
            </a:r>
            <a:r>
              <a:rPr sz="6000" dirty="0">
                <a:solidFill>
                  <a:srgbClr val="962009"/>
                </a:solidFill>
                <a:latin typeface="P052"/>
                <a:cs typeface="P052"/>
              </a:rPr>
              <a:t>$61.87</a:t>
            </a:r>
            <a:endParaRPr sz="6000">
              <a:latin typeface="P052"/>
              <a:cs typeface="P05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64223" y="3467100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4">
                  <a:moveTo>
                    <a:pt x="4245102" y="16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3717" y="2071573"/>
            <a:ext cx="8030209" cy="171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9515" algn="ctr">
              <a:lnSpc>
                <a:spcPts val="7734"/>
              </a:lnSpc>
              <a:spcBef>
                <a:spcPts val="100"/>
              </a:spcBef>
            </a:pPr>
            <a:r>
              <a:rPr sz="7200" spc="-5" dirty="0">
                <a:latin typeface="Times New Roman"/>
                <a:cs typeface="Times New Roman"/>
              </a:rPr>
              <a:t>Recommendations</a:t>
            </a:r>
            <a:endParaRPr sz="7200">
              <a:latin typeface="Times New Roman"/>
              <a:cs typeface="Times New Roman"/>
            </a:endParaRPr>
          </a:p>
          <a:p>
            <a:pPr marL="12700">
              <a:lnSpc>
                <a:spcPts val="5575"/>
              </a:lnSpc>
              <a:tabLst>
                <a:tab pos="4241165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9385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64223" y="3467100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4">
                  <a:moveTo>
                    <a:pt x="4245102" y="16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3717" y="2038603"/>
            <a:ext cx="5516245" cy="1748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7865"/>
              </a:lnSpc>
              <a:spcBef>
                <a:spcPts val="100"/>
              </a:spcBef>
            </a:pPr>
            <a:r>
              <a:rPr sz="7200" spc="-5" dirty="0">
                <a:latin typeface="Times New Roman"/>
                <a:cs typeface="Times New Roman"/>
              </a:rPr>
              <a:t>Goal</a:t>
            </a:r>
            <a:endParaRPr sz="7200">
              <a:latin typeface="Times New Roman"/>
              <a:cs typeface="Times New Roman"/>
            </a:endParaRPr>
          </a:p>
          <a:p>
            <a:pPr marL="12700">
              <a:lnSpc>
                <a:spcPts val="5705"/>
              </a:lnSpc>
              <a:tabLst>
                <a:tab pos="4241165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4585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50508" y="1953767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5">
                  <a:moveTo>
                    <a:pt x="4245101" y="16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477" y="623061"/>
            <a:ext cx="7391400" cy="165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2120">
              <a:lnSpc>
                <a:spcPts val="6400"/>
              </a:lnSpc>
              <a:spcBef>
                <a:spcPts val="100"/>
              </a:spcBef>
            </a:pPr>
            <a:r>
              <a:rPr sz="5400" spc="-5" dirty="0"/>
              <a:t>Rec</a:t>
            </a:r>
            <a:r>
              <a:rPr sz="5400" spc="5" dirty="0"/>
              <a:t>o</a:t>
            </a:r>
            <a:r>
              <a:rPr sz="5400" spc="-5" dirty="0"/>
              <a:t>mmendations</a:t>
            </a:r>
            <a:endParaRPr sz="5400"/>
          </a:p>
          <a:p>
            <a:pPr marL="12700">
              <a:lnSpc>
                <a:spcPts val="6400"/>
              </a:lnSpc>
              <a:tabLst>
                <a:tab pos="4241800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9390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010818" y="2441575"/>
            <a:ext cx="6601459" cy="3373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2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3600" spc="-6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252525"/>
                </a:solidFill>
                <a:latin typeface="P052"/>
                <a:cs typeface="P052"/>
              </a:rPr>
              <a:t>Consider </a:t>
            </a:r>
            <a:r>
              <a:rPr sz="3600" spc="-5" dirty="0">
                <a:solidFill>
                  <a:srgbClr val="252525"/>
                </a:solidFill>
                <a:latin typeface="P052"/>
                <a:cs typeface="P052"/>
              </a:rPr>
              <a:t>the </a:t>
            </a:r>
            <a:r>
              <a:rPr sz="3600" dirty="0">
                <a:solidFill>
                  <a:srgbClr val="252525"/>
                </a:solidFill>
                <a:latin typeface="P052"/>
                <a:cs typeface="P052"/>
              </a:rPr>
              <a:t>date </a:t>
            </a:r>
            <a:r>
              <a:rPr sz="3600" spc="-5" dirty="0">
                <a:solidFill>
                  <a:srgbClr val="252525"/>
                </a:solidFill>
                <a:latin typeface="P052"/>
                <a:cs typeface="P052"/>
              </a:rPr>
              <a:t>as </a:t>
            </a:r>
            <a:r>
              <a:rPr sz="3600" dirty="0">
                <a:solidFill>
                  <a:srgbClr val="252525"/>
                </a:solidFill>
                <a:latin typeface="P052"/>
                <a:cs typeface="P052"/>
              </a:rPr>
              <a:t>a </a:t>
            </a:r>
            <a:r>
              <a:rPr sz="3600" spc="-885" dirty="0">
                <a:solidFill>
                  <a:srgbClr val="252525"/>
                </a:solidFill>
                <a:latin typeface="P052"/>
                <a:cs typeface="P052"/>
              </a:rPr>
              <a:t>feature</a:t>
            </a:r>
            <a:endParaRPr sz="36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3025"/>
              </a:spcBef>
            </a:pPr>
            <a:r>
              <a:rPr sz="3600" spc="62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3600" spc="-9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252525"/>
                </a:solidFill>
                <a:latin typeface="P052"/>
                <a:cs typeface="P052"/>
              </a:rPr>
              <a:t>Consider autocorrelation</a:t>
            </a:r>
            <a:endParaRPr sz="36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3025"/>
              </a:spcBef>
            </a:pPr>
            <a:r>
              <a:rPr sz="3600" spc="62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3600" spc="-40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252525"/>
                </a:solidFill>
                <a:latin typeface="P052"/>
                <a:cs typeface="P052"/>
              </a:rPr>
              <a:t>More </a:t>
            </a:r>
            <a:r>
              <a:rPr sz="3600" spc="-5" dirty="0">
                <a:solidFill>
                  <a:srgbClr val="252525"/>
                </a:solidFill>
                <a:latin typeface="P052"/>
                <a:cs typeface="P052"/>
              </a:rPr>
              <a:t>sources </a:t>
            </a:r>
            <a:r>
              <a:rPr sz="3600" dirty="0">
                <a:solidFill>
                  <a:srgbClr val="252525"/>
                </a:solidFill>
                <a:latin typeface="P052"/>
                <a:cs typeface="P052"/>
              </a:rPr>
              <a:t>/ </a:t>
            </a:r>
            <a:r>
              <a:rPr sz="3600" spc="-305" dirty="0">
                <a:solidFill>
                  <a:srgbClr val="252525"/>
                </a:solidFill>
                <a:latin typeface="P052"/>
                <a:cs typeface="P052"/>
              </a:rPr>
              <a:t>destinations</a:t>
            </a:r>
            <a:endParaRPr sz="36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3025"/>
              </a:spcBef>
            </a:pPr>
            <a:r>
              <a:rPr sz="3600" spc="62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3600" spc="-6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252525"/>
                </a:solidFill>
                <a:latin typeface="P052"/>
                <a:cs typeface="P052"/>
              </a:rPr>
              <a:t>Increase </a:t>
            </a:r>
            <a:r>
              <a:rPr sz="3600" spc="-5" dirty="0">
                <a:solidFill>
                  <a:srgbClr val="252525"/>
                </a:solidFill>
                <a:latin typeface="P052"/>
                <a:cs typeface="P052"/>
              </a:rPr>
              <a:t>the period </a:t>
            </a:r>
            <a:r>
              <a:rPr sz="3600" spc="-150" dirty="0">
                <a:solidFill>
                  <a:srgbClr val="252525"/>
                </a:solidFill>
                <a:latin typeface="P052"/>
                <a:cs typeface="P052"/>
              </a:rPr>
              <a:t>(dates)</a:t>
            </a:r>
            <a:endParaRPr sz="3600">
              <a:latin typeface="P052"/>
              <a:cs typeface="P05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579875" y="2144267"/>
              <a:ext cx="4997958" cy="10401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16579" y="2183892"/>
              <a:ext cx="4941316" cy="9847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50508" y="1953767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5">
                  <a:moveTo>
                    <a:pt x="4245101" y="16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46226" y="1425905"/>
            <a:ext cx="9357995" cy="2643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0">
              <a:lnSpc>
                <a:spcPts val="5865"/>
              </a:lnSpc>
              <a:spcBef>
                <a:spcPts val="100"/>
              </a:spcBef>
              <a:tabLst>
                <a:tab pos="4933950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9390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  <a:p>
            <a:pPr marL="12700">
              <a:lnSpc>
                <a:spcPts val="3225"/>
              </a:lnSpc>
            </a:pPr>
            <a:r>
              <a:rPr sz="3200" spc="557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3200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252525"/>
                </a:solidFill>
                <a:latin typeface="P052"/>
                <a:cs typeface="P052"/>
              </a:rPr>
              <a:t>Forecast </a:t>
            </a:r>
            <a:r>
              <a:rPr sz="3200" dirty="0">
                <a:solidFill>
                  <a:srgbClr val="252525"/>
                </a:solidFill>
                <a:latin typeface="P052"/>
                <a:cs typeface="P052"/>
              </a:rPr>
              <a:t>flight </a:t>
            </a:r>
            <a:r>
              <a:rPr sz="3200" spc="-5" dirty="0">
                <a:solidFill>
                  <a:srgbClr val="252525"/>
                </a:solidFill>
                <a:latin typeface="P052"/>
                <a:cs typeface="P052"/>
              </a:rPr>
              <a:t>prices</a:t>
            </a:r>
            <a:endParaRPr sz="3200">
              <a:latin typeface="P052"/>
              <a:cs typeface="P052"/>
            </a:endParaRPr>
          </a:p>
          <a:p>
            <a:pPr marL="423545">
              <a:lnSpc>
                <a:spcPct val="100000"/>
              </a:lnSpc>
              <a:spcBef>
                <a:spcPts val="2455"/>
              </a:spcBef>
            </a:pPr>
            <a:r>
              <a:rPr sz="2800" spc="4855" dirty="0">
                <a:solidFill>
                  <a:srgbClr val="863623"/>
                </a:solidFill>
                <a:latin typeface="Wingdings"/>
                <a:cs typeface="Wingdings"/>
              </a:rPr>
              <a:t></a:t>
            </a:r>
            <a:r>
              <a:rPr sz="2800" spc="9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Selecting optimum </a:t>
            </a:r>
            <a:r>
              <a:rPr sz="2800" spc="-10" dirty="0">
                <a:solidFill>
                  <a:srgbClr val="252525"/>
                </a:solidFill>
                <a:latin typeface="P052"/>
                <a:cs typeface="P052"/>
              </a:rPr>
              <a:t>time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for travel</a:t>
            </a:r>
            <a:endParaRPr sz="2800">
              <a:latin typeface="P052"/>
              <a:cs typeface="P052"/>
            </a:endParaRPr>
          </a:p>
          <a:p>
            <a:pPr marL="423545">
              <a:lnSpc>
                <a:spcPct val="100000"/>
              </a:lnSpc>
              <a:spcBef>
                <a:spcPts val="2350"/>
              </a:spcBef>
            </a:pPr>
            <a:r>
              <a:rPr sz="2800" spc="4860" dirty="0">
                <a:solidFill>
                  <a:srgbClr val="863623"/>
                </a:solidFill>
                <a:latin typeface="Wingdings"/>
                <a:cs typeface="Wingdings"/>
              </a:rPr>
              <a:t></a:t>
            </a:r>
            <a:r>
              <a:rPr sz="2800" spc="190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Selecting the cheapest flight to </a:t>
            </a:r>
            <a:r>
              <a:rPr sz="2800" spc="-10" dirty="0">
                <a:solidFill>
                  <a:srgbClr val="252525"/>
                </a:solidFill>
                <a:latin typeface="P052"/>
                <a:cs typeface="P052"/>
              </a:rPr>
              <a:t>the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desired </a:t>
            </a:r>
            <a:r>
              <a:rPr sz="2800" spc="-440" dirty="0">
                <a:solidFill>
                  <a:srgbClr val="252525"/>
                </a:solidFill>
                <a:latin typeface="P052"/>
                <a:cs typeface="P052"/>
              </a:rPr>
              <a:t>destination</a:t>
            </a:r>
            <a:endParaRPr sz="2800">
              <a:latin typeface="P052"/>
              <a:cs typeface="P05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75579" y="572770"/>
            <a:ext cx="1625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Goal</a:t>
            </a:r>
          </a:p>
        </p:txBody>
      </p:sp>
      <p:sp>
        <p:nvSpPr>
          <p:cNvPr id="7" name="object 7"/>
          <p:cNvSpPr/>
          <p:nvPr/>
        </p:nvSpPr>
        <p:spPr>
          <a:xfrm>
            <a:off x="2639567" y="3933442"/>
            <a:ext cx="6096000" cy="2924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64223" y="3467100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4">
                  <a:moveTo>
                    <a:pt x="4245102" y="16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3717" y="1966036"/>
            <a:ext cx="6254115" cy="1821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9580">
              <a:lnSpc>
                <a:spcPts val="8150"/>
              </a:lnSpc>
              <a:spcBef>
                <a:spcPts val="100"/>
              </a:spcBef>
            </a:pPr>
            <a:r>
              <a:rPr sz="7200" dirty="0">
                <a:latin typeface="Times New Roman"/>
                <a:cs typeface="Times New Roman"/>
              </a:rPr>
              <a:t>Scraping</a:t>
            </a:r>
            <a:endParaRPr sz="7200">
              <a:latin typeface="Times New Roman"/>
              <a:cs typeface="Times New Roman"/>
            </a:endParaRPr>
          </a:p>
          <a:p>
            <a:pPr marL="12700">
              <a:lnSpc>
                <a:spcPts val="5990"/>
              </a:lnSpc>
              <a:tabLst>
                <a:tab pos="4241165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9385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50508" y="1953767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5">
                  <a:moveTo>
                    <a:pt x="4245101" y="16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517248" y="6230518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5D1D"/>
                </a:solidFill>
                <a:latin typeface="P052"/>
                <a:cs typeface="P052"/>
              </a:rPr>
              <a:t>5</a:t>
            </a:r>
            <a:endParaRPr sz="1200">
              <a:latin typeface="P052"/>
              <a:cs typeface="P05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8477" y="572770"/>
            <a:ext cx="6049010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6415">
              <a:lnSpc>
                <a:spcPts val="6959"/>
              </a:lnSpc>
              <a:spcBef>
                <a:spcPts val="100"/>
              </a:spcBef>
            </a:pPr>
            <a:r>
              <a:rPr spc="-5" dirty="0"/>
              <a:t>Scraping</a:t>
            </a:r>
          </a:p>
          <a:p>
            <a:pPr marL="12700">
              <a:lnSpc>
                <a:spcPts val="6240"/>
              </a:lnSpc>
              <a:tabLst>
                <a:tab pos="4241800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8775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5279" y="2238755"/>
            <a:ext cx="6192520" cy="4288790"/>
            <a:chOff x="335279" y="2238755"/>
            <a:chExt cx="6192520" cy="4288790"/>
          </a:xfrm>
        </p:grpSpPr>
        <p:sp>
          <p:nvSpPr>
            <p:cNvPr id="8" name="object 8"/>
            <p:cNvSpPr/>
            <p:nvPr/>
          </p:nvSpPr>
          <p:spPr>
            <a:xfrm>
              <a:off x="335279" y="2238755"/>
              <a:ext cx="6192012" cy="42885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6521" y="2782061"/>
              <a:ext cx="5587365" cy="1800225"/>
            </a:xfrm>
            <a:custGeom>
              <a:avLst/>
              <a:gdLst/>
              <a:ahLst/>
              <a:cxnLst/>
              <a:rect l="l" t="t" r="r" b="b"/>
              <a:pathLst>
                <a:path w="5587365" h="1800225">
                  <a:moveTo>
                    <a:pt x="4794504" y="1493520"/>
                  </a:moveTo>
                  <a:lnTo>
                    <a:pt x="5586983" y="1493520"/>
                  </a:lnTo>
                  <a:lnTo>
                    <a:pt x="5586983" y="1223771"/>
                  </a:lnTo>
                  <a:lnTo>
                    <a:pt x="4794504" y="1223771"/>
                  </a:lnTo>
                  <a:lnTo>
                    <a:pt x="4794504" y="1493520"/>
                  </a:lnTo>
                  <a:close/>
                </a:path>
                <a:path w="5587365" h="1800225">
                  <a:moveTo>
                    <a:pt x="3209543" y="1498092"/>
                  </a:moveTo>
                  <a:lnTo>
                    <a:pt x="3570731" y="1498092"/>
                  </a:lnTo>
                  <a:lnTo>
                    <a:pt x="3570731" y="1281684"/>
                  </a:lnTo>
                  <a:lnTo>
                    <a:pt x="3209543" y="1281684"/>
                  </a:lnTo>
                  <a:lnTo>
                    <a:pt x="3209543" y="1498092"/>
                  </a:lnTo>
                  <a:close/>
                </a:path>
                <a:path w="5587365" h="1800225">
                  <a:moveTo>
                    <a:pt x="3898391" y="1493520"/>
                  </a:moveTo>
                  <a:lnTo>
                    <a:pt x="4326635" y="1493520"/>
                  </a:lnTo>
                  <a:lnTo>
                    <a:pt x="4326635" y="1278636"/>
                  </a:lnTo>
                  <a:lnTo>
                    <a:pt x="3898391" y="1278636"/>
                  </a:lnTo>
                  <a:lnTo>
                    <a:pt x="3898391" y="1493520"/>
                  </a:lnTo>
                  <a:close/>
                </a:path>
                <a:path w="5587365" h="1800225">
                  <a:moveTo>
                    <a:pt x="1481328" y="1799844"/>
                  </a:moveTo>
                  <a:lnTo>
                    <a:pt x="2057400" y="1799844"/>
                  </a:lnTo>
                  <a:lnTo>
                    <a:pt x="2057400" y="1583436"/>
                  </a:lnTo>
                  <a:lnTo>
                    <a:pt x="1481328" y="1583436"/>
                  </a:lnTo>
                  <a:lnTo>
                    <a:pt x="1481328" y="1799844"/>
                  </a:lnTo>
                  <a:close/>
                </a:path>
                <a:path w="5587365" h="1800225">
                  <a:moveTo>
                    <a:pt x="4347972" y="216408"/>
                  </a:moveTo>
                  <a:lnTo>
                    <a:pt x="4815840" y="216408"/>
                  </a:lnTo>
                  <a:lnTo>
                    <a:pt x="4815840" y="42672"/>
                  </a:lnTo>
                  <a:lnTo>
                    <a:pt x="4347972" y="42672"/>
                  </a:lnTo>
                  <a:lnTo>
                    <a:pt x="4347972" y="216408"/>
                  </a:lnTo>
                  <a:close/>
                </a:path>
                <a:path w="5587365" h="1800225">
                  <a:moveTo>
                    <a:pt x="0" y="251460"/>
                  </a:moveTo>
                  <a:lnTo>
                    <a:pt x="3137916" y="251460"/>
                  </a:lnTo>
                  <a:lnTo>
                    <a:pt x="3137916" y="0"/>
                  </a:lnTo>
                  <a:lnTo>
                    <a:pt x="0" y="0"/>
                  </a:lnTo>
                  <a:lnTo>
                    <a:pt x="0" y="251460"/>
                  </a:lnTo>
                  <a:close/>
                </a:path>
              </a:pathLst>
            </a:custGeom>
            <a:ln w="28575">
              <a:solidFill>
                <a:srgbClr val="863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18121" y="2326335"/>
            <a:ext cx="4323080" cy="33547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4860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90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52525"/>
                </a:solidFill>
                <a:latin typeface="P052"/>
                <a:cs typeface="P052"/>
              </a:rPr>
              <a:t>Source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&amp; </a:t>
            </a:r>
            <a:r>
              <a:rPr sz="2800" spc="-80" dirty="0">
                <a:solidFill>
                  <a:srgbClr val="252525"/>
                </a:solidFill>
                <a:latin typeface="P052"/>
                <a:cs typeface="P052"/>
              </a:rPr>
              <a:t>Destination</a:t>
            </a:r>
            <a:endParaRPr sz="28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2800" spc="48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60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Date (Feb to April, </a:t>
            </a:r>
            <a:r>
              <a:rPr sz="2800" spc="-955" dirty="0">
                <a:solidFill>
                  <a:srgbClr val="252525"/>
                </a:solidFill>
                <a:latin typeface="P052"/>
                <a:cs typeface="P052"/>
              </a:rPr>
              <a:t>2022)</a:t>
            </a:r>
            <a:endParaRPr sz="28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2800" spc="4860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70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Price</a:t>
            </a:r>
            <a:endParaRPr sz="28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2800" spc="48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7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Duration</a:t>
            </a:r>
            <a:endParaRPr sz="28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2350"/>
              </a:spcBef>
            </a:pPr>
            <a:r>
              <a:rPr sz="2800" spc="4860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70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Total </a:t>
            </a:r>
            <a:r>
              <a:rPr sz="2800" spc="-10" dirty="0">
                <a:solidFill>
                  <a:srgbClr val="252525"/>
                </a:solidFill>
                <a:latin typeface="P052"/>
                <a:cs typeface="P052"/>
              </a:rPr>
              <a:t>Stops</a:t>
            </a:r>
            <a:endParaRPr sz="2800">
              <a:latin typeface="P052"/>
              <a:cs typeface="P05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8121" y="5954674"/>
            <a:ext cx="1583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48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30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695" dirty="0">
                <a:solidFill>
                  <a:srgbClr val="252525"/>
                </a:solidFill>
                <a:latin typeface="P052"/>
                <a:cs typeface="P052"/>
              </a:rPr>
              <a:t>Airline</a:t>
            </a:r>
            <a:endParaRPr sz="2800">
              <a:latin typeface="P052"/>
              <a:cs typeface="P05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50508" y="1953767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5">
                  <a:moveTo>
                    <a:pt x="4245101" y="16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477" y="572770"/>
            <a:ext cx="6903720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800">
              <a:lnSpc>
                <a:spcPts val="6959"/>
              </a:lnSpc>
              <a:spcBef>
                <a:spcPts val="100"/>
              </a:spcBef>
            </a:pPr>
            <a:r>
              <a:rPr dirty="0"/>
              <a:t>Scraping</a:t>
            </a:r>
            <a:r>
              <a:rPr spc="-80" dirty="0"/>
              <a:t> </a:t>
            </a:r>
            <a:r>
              <a:rPr spc="-5" dirty="0"/>
              <a:t>Tool</a:t>
            </a:r>
          </a:p>
          <a:p>
            <a:pPr marL="12700">
              <a:lnSpc>
                <a:spcPts val="6240"/>
              </a:lnSpc>
              <a:tabLst>
                <a:tab pos="4241800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9390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48511" y="2276855"/>
            <a:ext cx="8839200" cy="4011295"/>
            <a:chOff x="1048511" y="2276855"/>
            <a:chExt cx="8839200" cy="4011295"/>
          </a:xfrm>
        </p:grpSpPr>
        <p:sp>
          <p:nvSpPr>
            <p:cNvPr id="7" name="object 7"/>
            <p:cNvSpPr/>
            <p:nvPr/>
          </p:nvSpPr>
          <p:spPr>
            <a:xfrm>
              <a:off x="1048511" y="2348483"/>
              <a:ext cx="5198364" cy="1533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0035" y="4724400"/>
              <a:ext cx="5199888" cy="9860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60108" y="2276855"/>
              <a:ext cx="2927604" cy="40111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50508" y="1953767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5">
                  <a:moveTo>
                    <a:pt x="4245101" y="16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477" y="572770"/>
            <a:ext cx="717359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8655">
              <a:lnSpc>
                <a:spcPts val="6959"/>
              </a:lnSpc>
              <a:spcBef>
                <a:spcPts val="100"/>
              </a:spcBef>
            </a:pPr>
            <a:r>
              <a:rPr spc="-5" dirty="0"/>
              <a:t>Scraped</a:t>
            </a:r>
            <a:r>
              <a:rPr spc="-40" dirty="0"/>
              <a:t> </a:t>
            </a:r>
            <a:r>
              <a:rPr spc="-5" dirty="0"/>
              <a:t>Routes</a:t>
            </a:r>
          </a:p>
          <a:p>
            <a:pPr marL="12700">
              <a:lnSpc>
                <a:spcPts val="6240"/>
              </a:lnSpc>
              <a:tabLst>
                <a:tab pos="4241800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9390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0436" y="2350007"/>
            <a:ext cx="11260455" cy="2526030"/>
            <a:chOff x="440436" y="2350007"/>
            <a:chExt cx="11260455" cy="2526030"/>
          </a:xfrm>
        </p:grpSpPr>
        <p:sp>
          <p:nvSpPr>
            <p:cNvPr id="7" name="object 7"/>
            <p:cNvSpPr/>
            <p:nvPr/>
          </p:nvSpPr>
          <p:spPr>
            <a:xfrm>
              <a:off x="9272016" y="2458211"/>
              <a:ext cx="2428494" cy="23096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0436" y="2382011"/>
              <a:ext cx="2489454" cy="24620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57371" y="2350007"/>
              <a:ext cx="2669286" cy="25260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54139" y="2383535"/>
              <a:ext cx="2390393" cy="24589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594850" y="4767148"/>
            <a:ext cx="17627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962009"/>
                </a:solidFill>
                <a:latin typeface="P052"/>
                <a:cs typeface="P052"/>
              </a:rPr>
              <a:t>RUH</a:t>
            </a:r>
            <a:endParaRPr sz="6000">
              <a:latin typeface="P052"/>
              <a:cs typeface="P05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92886" y="4787010"/>
            <a:ext cx="75526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19425" algn="l"/>
                <a:tab pos="5976620" algn="l"/>
              </a:tabLst>
            </a:pPr>
            <a:r>
              <a:rPr sz="6000" dirty="0">
                <a:solidFill>
                  <a:srgbClr val="962009"/>
                </a:solidFill>
                <a:latin typeface="P052"/>
                <a:cs typeface="P052"/>
              </a:rPr>
              <a:t>SVO	</a:t>
            </a:r>
            <a:r>
              <a:rPr sz="6000" spc="-5" dirty="0">
                <a:solidFill>
                  <a:srgbClr val="962009"/>
                </a:solidFill>
                <a:latin typeface="P052"/>
                <a:cs typeface="P052"/>
              </a:rPr>
              <a:t>NY</a:t>
            </a:r>
            <a:r>
              <a:rPr sz="6000" dirty="0">
                <a:solidFill>
                  <a:srgbClr val="962009"/>
                </a:solidFill>
                <a:latin typeface="P052"/>
                <a:cs typeface="P052"/>
              </a:rPr>
              <a:t>C	PAR</a:t>
            </a:r>
            <a:endParaRPr sz="6000">
              <a:latin typeface="P052"/>
              <a:cs typeface="P05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50508" y="1953767"/>
              <a:ext cx="4245610" cy="1905"/>
            </a:xfrm>
            <a:custGeom>
              <a:avLst/>
              <a:gdLst/>
              <a:ahLst/>
              <a:cxnLst/>
              <a:rect l="l" t="t" r="r" b="b"/>
              <a:pathLst>
                <a:path w="4245609" h="1905">
                  <a:moveTo>
                    <a:pt x="4245101" y="165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BA3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8477" y="572770"/>
            <a:ext cx="6154420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8465">
              <a:lnSpc>
                <a:spcPts val="6959"/>
              </a:lnSpc>
              <a:spcBef>
                <a:spcPts val="100"/>
              </a:spcBef>
            </a:pPr>
            <a:r>
              <a:rPr spc="-5" dirty="0"/>
              <a:t>Problems</a:t>
            </a:r>
          </a:p>
          <a:p>
            <a:pPr marL="12700">
              <a:lnSpc>
                <a:spcPts val="6240"/>
              </a:lnSpc>
              <a:tabLst>
                <a:tab pos="4241800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9390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08020" y="2270760"/>
            <a:ext cx="5762244" cy="2316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50391" y="4890973"/>
            <a:ext cx="9756140" cy="1177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4860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7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Closing </a:t>
            </a:r>
            <a:r>
              <a:rPr sz="2800" dirty="0">
                <a:solidFill>
                  <a:srgbClr val="252525"/>
                </a:solidFill>
                <a:latin typeface="P052"/>
                <a:cs typeface="P052"/>
              </a:rPr>
              <a:t>and opening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the driver every 10 days </a:t>
            </a:r>
            <a:r>
              <a:rPr sz="2800" dirty="0">
                <a:solidFill>
                  <a:srgbClr val="252525"/>
                </a:solidFill>
                <a:latin typeface="P052"/>
                <a:cs typeface="P052"/>
              </a:rPr>
              <a:t>(pages).</a:t>
            </a:r>
            <a:endParaRPr sz="2800">
              <a:latin typeface="P052"/>
              <a:cs typeface="P052"/>
            </a:endParaRPr>
          </a:p>
          <a:p>
            <a:pPr marL="12700">
              <a:lnSpc>
                <a:spcPct val="100000"/>
              </a:lnSpc>
              <a:spcBef>
                <a:spcPts val="2355"/>
              </a:spcBef>
            </a:pPr>
            <a:r>
              <a:rPr sz="2800" spc="4855" dirty="0">
                <a:solidFill>
                  <a:srgbClr val="863623"/>
                </a:solidFill>
                <a:latin typeface="Wingdings"/>
                <a:cs typeface="Wingdings"/>
              </a:rPr>
              <a:t></a:t>
            </a:r>
            <a:r>
              <a:rPr sz="2800" spc="85" dirty="0">
                <a:solidFill>
                  <a:srgbClr val="863623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Alert the user to </a:t>
            </a:r>
            <a:r>
              <a:rPr sz="2800" dirty="0">
                <a:solidFill>
                  <a:srgbClr val="252525"/>
                </a:solidFill>
                <a:latin typeface="P052"/>
                <a:cs typeface="P052"/>
              </a:rPr>
              <a:t>go </a:t>
            </a:r>
            <a:r>
              <a:rPr sz="2800" spc="-5" dirty="0">
                <a:solidFill>
                  <a:srgbClr val="252525"/>
                </a:solidFill>
                <a:latin typeface="P052"/>
                <a:cs typeface="P052"/>
              </a:rPr>
              <a:t>solve the captcha and resume </a:t>
            </a:r>
            <a:r>
              <a:rPr sz="2800" spc="-530" dirty="0">
                <a:solidFill>
                  <a:srgbClr val="252525"/>
                </a:solidFill>
                <a:latin typeface="P052"/>
                <a:cs typeface="P052"/>
              </a:rPr>
              <a:t>scraping.</a:t>
            </a:r>
            <a:endParaRPr sz="2800">
              <a:latin typeface="P052"/>
              <a:cs typeface="P05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8477" y="1425905"/>
            <a:ext cx="49415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1800" algn="l"/>
              </a:tabLst>
            </a:pPr>
            <a:r>
              <a:rPr sz="5400" strike="sngStrike" dirty="0">
                <a:solidFill>
                  <a:srgbClr val="DBA354"/>
                </a:solidFill>
                <a:latin typeface="Times New Roman"/>
                <a:cs typeface="Times New Roman"/>
              </a:rPr>
              <a:t> 	</a:t>
            </a:r>
            <a:r>
              <a:rPr sz="5400" strike="sngStrike" spc="50" dirty="0">
                <a:solidFill>
                  <a:srgbClr val="DBA354"/>
                </a:solidFill>
                <a:latin typeface="Wingdings"/>
                <a:cs typeface="Wingdings"/>
              </a:rPr>
              <a:t></a:t>
            </a:r>
            <a:endParaRPr sz="5400">
              <a:latin typeface="Wingdings"/>
              <a:cs typeface="Wingding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0508" y="1953767"/>
            <a:ext cx="4245610" cy="1905"/>
          </a:xfrm>
          <a:custGeom>
            <a:avLst/>
            <a:gdLst/>
            <a:ahLst/>
            <a:cxnLst/>
            <a:rect l="l" t="t" r="r" b="b"/>
            <a:pathLst>
              <a:path w="4245609" h="1905">
                <a:moveTo>
                  <a:pt x="4245101" y="1651"/>
                </a:moveTo>
                <a:lnTo>
                  <a:pt x="0" y="0"/>
                </a:lnTo>
              </a:path>
            </a:pathLst>
          </a:custGeom>
          <a:ln w="12700">
            <a:solidFill>
              <a:srgbClr val="DBA3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517248" y="6230518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5D1D"/>
                </a:solidFill>
                <a:latin typeface="P052"/>
                <a:cs typeface="P052"/>
              </a:rPr>
              <a:t>9</a:t>
            </a:r>
            <a:endParaRPr sz="1200">
              <a:latin typeface="P052"/>
              <a:cs typeface="P05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58134" y="572770"/>
            <a:ext cx="54629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Scraped</a:t>
            </a:r>
            <a:r>
              <a:rPr spc="-65" dirty="0"/>
              <a:t> </a:t>
            </a:r>
            <a:r>
              <a:rPr dirty="0"/>
              <a:t>Dataset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769110" y="2198497"/>
          <a:ext cx="8783318" cy="3878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9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9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9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9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b="1" spc="-5" dirty="0">
                          <a:latin typeface="Palladio Uralic"/>
                          <a:cs typeface="Palladio Uralic"/>
                        </a:rPr>
                        <a:t>Airline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b="1" spc="-10" dirty="0">
                          <a:latin typeface="Palladio Uralic"/>
                          <a:cs typeface="Palladio Uralic"/>
                        </a:rPr>
                        <a:t>Source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b="1" spc="-5" dirty="0">
                          <a:latin typeface="Palladio Uralic"/>
                          <a:cs typeface="Palladio Uralic"/>
                        </a:rPr>
                        <a:t>Destination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b="1" spc="-5" dirty="0">
                          <a:latin typeface="Palladio Uralic"/>
                          <a:cs typeface="Palladio Uralic"/>
                        </a:rPr>
                        <a:t>Duration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b="1" spc="-5" dirty="0">
                          <a:latin typeface="Palladio Uralic"/>
                          <a:cs typeface="Palladio Uralic"/>
                        </a:rPr>
                        <a:t>Total</a:t>
                      </a:r>
                      <a:r>
                        <a:rPr sz="1000" b="1" spc="-10" dirty="0">
                          <a:latin typeface="Palladio Uralic"/>
                          <a:cs typeface="Palladio Uralic"/>
                        </a:rPr>
                        <a:t> </a:t>
                      </a:r>
                      <a:r>
                        <a:rPr sz="1000" b="1" spc="-5" dirty="0">
                          <a:latin typeface="Palladio Uralic"/>
                          <a:cs typeface="Palladio Uralic"/>
                        </a:rPr>
                        <a:t>stops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b="1" spc="-5" dirty="0">
                          <a:latin typeface="Palladio Uralic"/>
                          <a:cs typeface="Palladio Uralic"/>
                        </a:rPr>
                        <a:t>Price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b="1" spc="-5" dirty="0">
                          <a:latin typeface="Palladio Uralic"/>
                          <a:cs typeface="Palladio Uralic"/>
                        </a:rPr>
                        <a:t>Date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Palladio Uralic"/>
                          <a:cs typeface="Palladio Uralic"/>
                        </a:rPr>
                        <a:t>0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TAP AIR</a:t>
                      </a:r>
                      <a:r>
                        <a:rPr sz="1000" spc="-3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PORTUGAL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PAR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NYC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P052"/>
                          <a:cs typeface="P052"/>
                        </a:rPr>
                        <a:t>12h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50m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1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stop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P052"/>
                          <a:cs typeface="P052"/>
                        </a:rPr>
                        <a:t>1,423</a:t>
                      </a:r>
                      <a:r>
                        <a:rPr sz="1000" spc="-2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SAR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P052"/>
                          <a:cs typeface="P052"/>
                        </a:rPr>
                        <a:t>2022-02-01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000" b="1" dirty="0">
                          <a:latin typeface="Palladio Uralic"/>
                          <a:cs typeface="Palladio Uralic"/>
                        </a:rPr>
                        <a:t>1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KLM,</a:t>
                      </a:r>
                      <a:r>
                        <a:rPr sz="1000" spc="-10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Aeroflot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NYC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SVO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15h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45m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1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stop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2,851</a:t>
                      </a:r>
                      <a:r>
                        <a:rPr sz="1000" spc="-2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SAR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2022-02-01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000" b="1" dirty="0">
                          <a:latin typeface="Palladio Uralic"/>
                          <a:cs typeface="Palladio Uralic"/>
                        </a:rPr>
                        <a:t>2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KLM,</a:t>
                      </a:r>
                      <a:r>
                        <a:rPr sz="1000" spc="-10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Aeroflot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NYC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SVO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12h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50m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1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stop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2,851</a:t>
                      </a:r>
                      <a:r>
                        <a:rPr sz="1000" spc="-2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SAR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2022-02-01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00" b="1" dirty="0">
                          <a:latin typeface="Palladio Uralic"/>
                          <a:cs typeface="Palladio Uralic"/>
                        </a:rPr>
                        <a:t>3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Air France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NYC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SVO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19h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05m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1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stop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2,563</a:t>
                      </a:r>
                      <a:r>
                        <a:rPr sz="1000" spc="-2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SAR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2022-02-01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00" b="1" dirty="0">
                          <a:latin typeface="Palladio Uralic"/>
                          <a:cs typeface="Palladio Uralic"/>
                        </a:rPr>
                        <a:t>4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Air France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NYC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SVO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18h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05m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1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stop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2,563</a:t>
                      </a:r>
                      <a:r>
                        <a:rPr sz="1000" spc="-2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SAR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2022-02-01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7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00" b="1" spc="-5" dirty="0">
                          <a:latin typeface="Palladio Uralic"/>
                          <a:cs typeface="Palladio Uralic"/>
                        </a:rPr>
                        <a:t>...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...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...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...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...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...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...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...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000" b="1" dirty="0">
                          <a:latin typeface="Palladio Uralic"/>
                          <a:cs typeface="Palladio Uralic"/>
                        </a:rPr>
                        <a:t>55358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Air France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PAR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RUH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14h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25m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2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10" dirty="0">
                          <a:latin typeface="P052"/>
                          <a:cs typeface="P052"/>
                        </a:rPr>
                        <a:t>stops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15,260</a:t>
                      </a:r>
                      <a:r>
                        <a:rPr sz="1000" spc="-2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SAR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2022-04-30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000" b="1" spc="-5" dirty="0">
                          <a:latin typeface="Palladio Uralic"/>
                          <a:cs typeface="Palladio Uralic"/>
                        </a:rPr>
                        <a:t>55359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Air</a:t>
                      </a:r>
                      <a:r>
                        <a:rPr sz="1000" spc="-10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France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PAR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RUH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15h</a:t>
                      </a:r>
                      <a:r>
                        <a:rPr sz="1000" spc="-20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25m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2</a:t>
                      </a:r>
                      <a:r>
                        <a:rPr sz="1000" spc="-20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10" dirty="0">
                          <a:latin typeface="P052"/>
                          <a:cs typeface="P052"/>
                        </a:rPr>
                        <a:t>stops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15,260</a:t>
                      </a:r>
                      <a:r>
                        <a:rPr sz="1000" spc="-2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SAR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2022-04-30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7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00" b="1" dirty="0">
                          <a:latin typeface="Palladio Uralic"/>
                          <a:cs typeface="Palladio Uralic"/>
                        </a:rPr>
                        <a:t>55360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SAUDIA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PAR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RUH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19h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20m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2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10" dirty="0">
                          <a:latin typeface="P052"/>
                          <a:cs typeface="P052"/>
                        </a:rPr>
                        <a:t>stops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2,364</a:t>
                      </a:r>
                      <a:r>
                        <a:rPr sz="1000" spc="-2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SAR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2022-04-30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7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Palladio Uralic"/>
                          <a:cs typeface="Palladio Uralic"/>
                        </a:rPr>
                        <a:t>55361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Finnair, American</a:t>
                      </a:r>
                      <a:r>
                        <a:rPr sz="1000" spc="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Airlines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SVO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NYC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P052"/>
                          <a:cs typeface="P052"/>
                        </a:rPr>
                        <a:t>18h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46m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2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10" dirty="0">
                          <a:latin typeface="P052"/>
                          <a:cs typeface="P052"/>
                        </a:rPr>
                        <a:t>stops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P052"/>
                          <a:cs typeface="P052"/>
                        </a:rPr>
                        <a:t>11,636</a:t>
                      </a:r>
                      <a:r>
                        <a:rPr sz="1000" spc="-2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SAR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P052"/>
                          <a:cs typeface="P052"/>
                        </a:rPr>
                        <a:t>2022-04-30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8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000" b="1" dirty="0">
                          <a:latin typeface="Palladio Uralic"/>
                          <a:cs typeface="Palladio Uralic"/>
                        </a:rPr>
                        <a:t>55362</a:t>
                      </a:r>
                      <a:endParaRPr sz="1000">
                        <a:latin typeface="Palladio Uralic"/>
                        <a:cs typeface="Palladio Uralic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Delta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10" dirty="0">
                          <a:latin typeface="P052"/>
                          <a:cs typeface="P052"/>
                        </a:rPr>
                        <a:t>NYC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PAR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13h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00m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spc="-5" dirty="0">
                          <a:latin typeface="P052"/>
                          <a:cs typeface="P052"/>
                        </a:rPr>
                        <a:t>1</a:t>
                      </a:r>
                      <a:r>
                        <a:rPr sz="1000" spc="-1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spc="-5" dirty="0">
                          <a:latin typeface="P052"/>
                          <a:cs typeface="P052"/>
                        </a:rPr>
                        <a:t>stop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1,793</a:t>
                      </a:r>
                      <a:r>
                        <a:rPr sz="1000" spc="-25" dirty="0">
                          <a:latin typeface="P052"/>
                          <a:cs typeface="P052"/>
                        </a:rPr>
                        <a:t> </a:t>
                      </a:r>
                      <a:r>
                        <a:rPr sz="1000" dirty="0">
                          <a:latin typeface="P052"/>
                          <a:cs typeface="P052"/>
                        </a:rPr>
                        <a:t>SAR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00" dirty="0">
                          <a:latin typeface="P052"/>
                          <a:cs typeface="P052"/>
                        </a:rPr>
                        <a:t>2022-04-30</a:t>
                      </a:r>
                      <a:endParaRPr sz="1000">
                        <a:latin typeface="P052"/>
                        <a:cs typeface="P052"/>
                      </a:endParaRPr>
                    </a:p>
                  </a:txBody>
                  <a:tcPr marL="0" marR="0" marT="196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050919" y="6219850"/>
            <a:ext cx="1633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55,363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Rows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94754" y="6219850"/>
            <a:ext cx="1352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7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Columns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511</Words>
  <Application>Microsoft Office PowerPoint</Application>
  <PresentationFormat>Widescreen</PresentationFormat>
  <Paragraphs>287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P052</vt:lpstr>
      <vt:lpstr>Palladio Uralic</vt:lpstr>
      <vt:lpstr>Times New Roman</vt:lpstr>
      <vt:lpstr>Wingdings</vt:lpstr>
      <vt:lpstr>Office Theme</vt:lpstr>
      <vt:lpstr>PowerPoint Presentation</vt:lpstr>
      <vt:lpstr>Goal   </vt:lpstr>
      <vt:lpstr>Goal</vt:lpstr>
      <vt:lpstr>Scraping   </vt:lpstr>
      <vt:lpstr>Scraping   </vt:lpstr>
      <vt:lpstr>Scraping Tool   </vt:lpstr>
      <vt:lpstr>Scraped Routes   </vt:lpstr>
      <vt:lpstr>Problems   </vt:lpstr>
      <vt:lpstr>Scraped Dataset</vt:lpstr>
      <vt:lpstr>PowerPoint Presentation</vt:lpstr>
      <vt:lpstr>PowerPoint Presentation</vt:lpstr>
      <vt:lpstr>PowerPoint Presentation</vt:lpstr>
      <vt:lpstr>Features</vt:lpstr>
      <vt:lpstr>Results and  Experiments   </vt:lpstr>
      <vt:lpstr>Results   </vt:lpstr>
      <vt:lpstr>Other Experiments</vt:lpstr>
      <vt:lpstr>Result</vt:lpstr>
      <vt:lpstr>Result   </vt:lpstr>
      <vt:lpstr>Recommendations   </vt:lpstr>
      <vt:lpstr>Recommendations   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creator>Meshal Alamr</dc:creator>
  <cp:lastModifiedBy>haarika devarakonda</cp:lastModifiedBy>
  <cp:revision>3</cp:revision>
  <dcterms:created xsi:type="dcterms:W3CDTF">2022-10-28T14:32:47Z</dcterms:created>
  <dcterms:modified xsi:type="dcterms:W3CDTF">2022-10-28T14:43:13Z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2022-10-28T00:00:00Z</vt:filetime>
  </property>
</Properties>
</file>